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2" r:id="rId6"/>
    <p:sldId id="265" r:id="rId7"/>
    <p:sldId id="263" r:id="rId8"/>
    <p:sldId id="264" r:id="rId9"/>
    <p:sldId id="261" r:id="rId10"/>
    <p:sldId id="259" r:id="rId11"/>
    <p:sldId id="260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918648" cy="1152127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088832" cy="453650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Mobilità </a:t>
            </a:r>
            <a:r>
              <a:rPr lang="it-IT" b="1" dirty="0" smtClean="0">
                <a:solidFill>
                  <a:schemeClr val="tx1"/>
                </a:solidFill>
              </a:rPr>
              <a:t>approvate</a:t>
            </a:r>
            <a:r>
              <a:rPr lang="it-IT" dirty="0" smtClean="0">
                <a:solidFill>
                  <a:schemeClr val="tx1"/>
                </a:solidFill>
              </a:rPr>
              <a:t>: </a:t>
            </a:r>
            <a:r>
              <a:rPr lang="it-IT" b="1" dirty="0" smtClean="0">
                <a:solidFill>
                  <a:schemeClr val="tx1"/>
                </a:solidFill>
              </a:rPr>
              <a:t>43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Mobilità  </a:t>
            </a:r>
            <a:r>
              <a:rPr lang="it-IT" b="1" dirty="0" smtClean="0">
                <a:solidFill>
                  <a:schemeClr val="tx1"/>
                </a:solidFill>
              </a:rPr>
              <a:t>realizzate</a:t>
            </a:r>
            <a:r>
              <a:rPr lang="it-IT" dirty="0" smtClean="0">
                <a:solidFill>
                  <a:schemeClr val="tx1"/>
                </a:solidFill>
              </a:rPr>
              <a:t> al 1 maggio 2015: </a:t>
            </a:r>
            <a:r>
              <a:rPr lang="it-IT" b="1" dirty="0" smtClean="0">
                <a:solidFill>
                  <a:schemeClr val="tx1"/>
                </a:solidFill>
              </a:rPr>
              <a:t>19</a:t>
            </a:r>
            <a:r>
              <a:rPr lang="it-IT" dirty="0" smtClean="0">
                <a:solidFill>
                  <a:schemeClr val="tx1"/>
                </a:solidFill>
              </a:rPr>
              <a:t> (44,19% del totale previsto)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(su 10 approvate) in </a:t>
            </a:r>
            <a:r>
              <a:rPr lang="it-IT" b="1" dirty="0" smtClean="0">
                <a:solidFill>
                  <a:schemeClr val="tx1"/>
                </a:solidFill>
              </a:rPr>
              <a:t>Inghilterra</a:t>
            </a:r>
            <a:r>
              <a:rPr lang="it-IT" dirty="0" smtClean="0">
                <a:solidFill>
                  <a:schemeClr val="tx1"/>
                </a:solidFill>
              </a:rPr>
              <a:t> dal 4 al 18 dicembre 2014</a:t>
            </a:r>
          </a:p>
          <a:p>
            <a:pPr algn="l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5</a:t>
            </a:r>
            <a:r>
              <a:rPr lang="it-IT" dirty="0" smtClean="0">
                <a:solidFill>
                  <a:schemeClr val="tx1"/>
                </a:solidFill>
              </a:rPr>
              <a:t> (su 6 approvate) in </a:t>
            </a:r>
            <a:r>
              <a:rPr lang="it-IT" b="1" dirty="0" smtClean="0">
                <a:solidFill>
                  <a:schemeClr val="tx1"/>
                </a:solidFill>
              </a:rPr>
              <a:t>Finlandia ed Estonia</a:t>
            </a:r>
            <a:r>
              <a:rPr lang="it-IT" dirty="0" smtClean="0">
                <a:solidFill>
                  <a:schemeClr val="tx1"/>
                </a:solidFill>
              </a:rPr>
              <a:t> dall’8 al 15 marzo 2015</a:t>
            </a:r>
          </a:p>
          <a:p>
            <a:pPr algn="l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3</a:t>
            </a:r>
            <a:r>
              <a:rPr lang="it-IT" dirty="0" smtClean="0">
                <a:solidFill>
                  <a:schemeClr val="tx1"/>
                </a:solidFill>
              </a:rPr>
              <a:t> (su 3 approvate) in </a:t>
            </a:r>
            <a:r>
              <a:rPr lang="it-IT" b="1" dirty="0" smtClean="0">
                <a:solidFill>
                  <a:schemeClr val="tx1"/>
                </a:solidFill>
              </a:rPr>
              <a:t>Lituania</a:t>
            </a:r>
            <a:r>
              <a:rPr lang="it-IT" dirty="0" smtClean="0">
                <a:solidFill>
                  <a:schemeClr val="tx1"/>
                </a:solidFill>
              </a:rPr>
              <a:t> dall’8 al 17 Aprile 2015</a:t>
            </a:r>
          </a:p>
          <a:p>
            <a:pPr algn="l">
              <a:buFont typeface="Arial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3</a:t>
            </a:r>
            <a:r>
              <a:rPr lang="it-IT" dirty="0" smtClean="0">
                <a:solidFill>
                  <a:schemeClr val="tx1"/>
                </a:solidFill>
              </a:rPr>
              <a:t> (su 6 approvate) in </a:t>
            </a:r>
            <a:r>
              <a:rPr lang="it-IT" b="1" dirty="0" smtClean="0">
                <a:solidFill>
                  <a:schemeClr val="tx1"/>
                </a:solidFill>
              </a:rPr>
              <a:t>Svezia</a:t>
            </a:r>
            <a:r>
              <a:rPr lang="it-IT" dirty="0" smtClean="0">
                <a:solidFill>
                  <a:schemeClr val="tx1"/>
                </a:solidFill>
              </a:rPr>
              <a:t> dal 22 Aprile al 1 maggio 2015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sz="2800" b="1" dirty="0" smtClean="0"/>
              <a:t>Riepilogo mobilità da realizzare (24)</a:t>
            </a:r>
          </a:p>
          <a:p>
            <a:r>
              <a:rPr lang="it-IT" sz="2800" b="1" dirty="0" smtClean="0"/>
              <a:t>2</a:t>
            </a:r>
            <a:r>
              <a:rPr lang="it-IT" sz="2800" dirty="0" smtClean="0"/>
              <a:t> corsi di lingua inglese in Inghilterra della durata di 2 settimane (visto l’alto supporto individuale, le 2 settimane possono diventare 3).</a:t>
            </a:r>
          </a:p>
          <a:p>
            <a:r>
              <a:rPr lang="it-IT" sz="2800" b="1" dirty="0" smtClean="0"/>
              <a:t>7</a:t>
            </a:r>
            <a:r>
              <a:rPr lang="it-IT" sz="2800" dirty="0" smtClean="0"/>
              <a:t> corsi sulla metodologia CLIL (2 a </a:t>
            </a:r>
            <a:r>
              <a:rPr lang="it-IT" sz="2800" dirty="0" err="1" smtClean="0"/>
              <a:t>Rovaniemi</a:t>
            </a:r>
            <a:r>
              <a:rPr lang="it-IT" sz="2800" dirty="0" smtClean="0"/>
              <a:t> in Finlandia dal 17 al 21 Agosto 2015, X A </a:t>
            </a:r>
            <a:r>
              <a:rPr lang="it-IT" sz="2800" dirty="0" err="1" smtClean="0"/>
              <a:t>Galway</a:t>
            </a:r>
            <a:r>
              <a:rPr lang="it-IT" sz="2800" dirty="0" smtClean="0"/>
              <a:t> in Irlanda del sud dal 6 all’11 luglio 2015, X A Barcellona in Spagna dal 28 settembre al 2 ottobre, X Da 19 al 23 ottobre 2015 a </a:t>
            </a:r>
            <a:r>
              <a:rPr lang="it-IT" sz="2800" dirty="0" err="1" smtClean="0"/>
              <a:t>Quarteira</a:t>
            </a:r>
            <a:r>
              <a:rPr lang="it-IT" sz="2800" dirty="0" smtClean="0"/>
              <a:t> in Algarve in Portogallo, X Dal 9 al 13 novembre 2015 a San Sebastian in Spagna, X Dal 30 novembre al 5 dicembre 2015 a </a:t>
            </a:r>
            <a:r>
              <a:rPr lang="it-IT" sz="2800" dirty="0" err="1" smtClean="0"/>
              <a:t>Rovaniemi</a:t>
            </a:r>
            <a:r>
              <a:rPr lang="it-IT" sz="2800" dirty="0" smtClean="0"/>
              <a:t> in Finlandia, ma solo se non già realizzata in Finlandia)</a:t>
            </a:r>
          </a:p>
          <a:p>
            <a:r>
              <a:rPr lang="it-IT" sz="2800" b="1" dirty="0" smtClean="0"/>
              <a:t>1</a:t>
            </a:r>
            <a:r>
              <a:rPr lang="it-IT" sz="2800" dirty="0" smtClean="0"/>
              <a:t> corso di project management in Finlandia</a:t>
            </a:r>
          </a:p>
          <a:p>
            <a:r>
              <a:rPr lang="it-IT" sz="2800" b="1" dirty="0" smtClean="0"/>
              <a:t>1</a:t>
            </a:r>
            <a:r>
              <a:rPr lang="it-IT" sz="2800" dirty="0" smtClean="0"/>
              <a:t> corso di educazione all'imprenditorialità dal 29 Giugno al 3 Luglio 2015 o dal  23 al 27 Novembre 2015 in Slovenia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it-IT" sz="5100" b="1" dirty="0" smtClean="0"/>
              <a:t>Riepilogo mobilità da realizzare</a:t>
            </a:r>
          </a:p>
          <a:p>
            <a:r>
              <a:rPr lang="it-IT" sz="5100" b="1" dirty="0" smtClean="0"/>
              <a:t>1</a:t>
            </a:r>
            <a:r>
              <a:rPr lang="it-IT" sz="5100" dirty="0" smtClean="0"/>
              <a:t> corso sulla prevenzione dell’abbandono scolastico precoce  dal 26 al 30 Ottobre 2015 in Slovenia</a:t>
            </a:r>
          </a:p>
          <a:p>
            <a:r>
              <a:rPr lang="it-IT" sz="5100" b="1" dirty="0" smtClean="0"/>
              <a:t>3</a:t>
            </a:r>
            <a:r>
              <a:rPr lang="it-IT" sz="5100" dirty="0" smtClean="0"/>
              <a:t> corsi sulle nuove tecnologie (ex “</a:t>
            </a:r>
            <a:r>
              <a:rPr lang="it-IT" sz="5100" dirty="0" err="1" smtClean="0"/>
              <a:t>Tablets</a:t>
            </a:r>
            <a:r>
              <a:rPr lang="it-IT" sz="5100" dirty="0" smtClean="0"/>
              <a:t> in </a:t>
            </a:r>
            <a:r>
              <a:rPr lang="it-IT" sz="5100" dirty="0" err="1" smtClean="0"/>
              <a:t>school</a:t>
            </a:r>
            <a:r>
              <a:rPr lang="it-IT" sz="5100" dirty="0" smtClean="0"/>
              <a:t>”) dal 16 al 22 Agosto a </a:t>
            </a:r>
            <a:r>
              <a:rPr lang="it-IT" sz="5100" dirty="0" err="1" smtClean="0"/>
              <a:t>Tallin</a:t>
            </a:r>
            <a:r>
              <a:rPr lang="it-IT" sz="5100" dirty="0" smtClean="0"/>
              <a:t> in Estonia (per la matematica) dall’1 al 7 Novembre a Malaga in Spagna o dall’11 al 17 Novembre a Porto in Portogallo o in paesi di pari distanza dall’Italia e con una diaria di uguale importo.</a:t>
            </a:r>
          </a:p>
          <a:p>
            <a:r>
              <a:rPr lang="it-IT" sz="5100" b="1" dirty="0" smtClean="0"/>
              <a:t>2</a:t>
            </a:r>
            <a:r>
              <a:rPr lang="it-IT" sz="5100" dirty="0" smtClean="0"/>
              <a:t> corsi sulla didattica per competenze in Spagna o Portogallo o in paesi di pari distanza dall’Italia e con una diaria di uguale importo.</a:t>
            </a:r>
          </a:p>
          <a:p>
            <a:r>
              <a:rPr lang="it-IT" sz="5100" b="1" dirty="0" smtClean="0"/>
              <a:t>3</a:t>
            </a:r>
            <a:r>
              <a:rPr lang="it-IT" sz="5100" dirty="0" smtClean="0"/>
              <a:t> job </a:t>
            </a:r>
            <a:r>
              <a:rPr lang="it-IT" sz="5100" dirty="0" err="1" smtClean="0"/>
              <a:t>shadowing</a:t>
            </a:r>
            <a:r>
              <a:rPr lang="it-IT" sz="5100" dirty="0" smtClean="0"/>
              <a:t> a </a:t>
            </a:r>
            <a:r>
              <a:rPr lang="it-IT" sz="5100" dirty="0" err="1" smtClean="0"/>
              <a:t>Koping</a:t>
            </a:r>
            <a:r>
              <a:rPr lang="it-IT" sz="5100" dirty="0" smtClean="0"/>
              <a:t> in Svezia</a:t>
            </a:r>
          </a:p>
          <a:p>
            <a:r>
              <a:rPr lang="it-IT" sz="5100" b="1" dirty="0" smtClean="0"/>
              <a:t>4</a:t>
            </a:r>
            <a:r>
              <a:rPr lang="it-IT" sz="5100" dirty="0" smtClean="0"/>
              <a:t> job </a:t>
            </a:r>
            <a:r>
              <a:rPr lang="it-IT" sz="5100" dirty="0" err="1" smtClean="0"/>
              <a:t>shadowing</a:t>
            </a:r>
            <a:r>
              <a:rPr lang="it-IT" sz="5100" dirty="0" smtClean="0"/>
              <a:t>  a Tour in Francia in settembre</a:t>
            </a:r>
          </a:p>
          <a:p>
            <a:endParaRPr lang="it-IT" sz="5100" dirty="0" smtClean="0"/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Mobilità in ingresso realizzate: 2</a:t>
            </a:r>
          </a:p>
          <a:p>
            <a:r>
              <a:rPr lang="it-IT" sz="2800" dirty="0" smtClean="0"/>
              <a:t>Dall’1 al 12 Dicembre 2014 rappresentanza della scuola lituana partner (Dirigente Scolastico e tre colleghe).</a:t>
            </a:r>
          </a:p>
          <a:p>
            <a:r>
              <a:rPr lang="it-IT" sz="2800" dirty="0" smtClean="0"/>
              <a:t>Dall’15 al 22 Febbraio 2015 rappresentanza della scuola svedese partner (Dirigente Scolastico e tre colleghi).</a:t>
            </a:r>
          </a:p>
          <a:p>
            <a:pPr>
              <a:buNone/>
            </a:pPr>
            <a:r>
              <a:rPr lang="it-IT" sz="2800" dirty="0" smtClean="0"/>
              <a:t>(100% di quelle previste per il primo anno)</a:t>
            </a:r>
          </a:p>
          <a:p>
            <a:pPr algn="ctr">
              <a:buNone/>
            </a:pPr>
            <a:endParaRPr lang="it-IT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Pubblicizzazione del progetto a mezzo stampa</a:t>
            </a:r>
          </a:p>
          <a:p>
            <a:r>
              <a:rPr lang="it-IT" dirty="0" smtClean="0"/>
              <a:t>Articolo Gazzetta del Sud del </a:t>
            </a:r>
            <a:r>
              <a:rPr lang="it-IT" dirty="0" smtClean="0"/>
              <a:t>5 Dicembre 2014</a:t>
            </a:r>
            <a:endParaRPr lang="it-IT" dirty="0" smtClean="0"/>
          </a:p>
          <a:p>
            <a:r>
              <a:rPr lang="it-IT" dirty="0" smtClean="0"/>
              <a:t>Catanzaro Informa </a:t>
            </a:r>
            <a:r>
              <a:rPr lang="it-IT" dirty="0" smtClean="0"/>
              <a:t>del 9 Dicembre 2014</a:t>
            </a:r>
            <a:endParaRPr lang="it-IT" dirty="0" smtClean="0"/>
          </a:p>
          <a:p>
            <a:r>
              <a:rPr lang="it-IT" dirty="0" smtClean="0"/>
              <a:t>Il Quotidiano dell’11 </a:t>
            </a:r>
            <a:r>
              <a:rPr lang="it-IT" dirty="0" smtClean="0"/>
              <a:t>Gennaio </a:t>
            </a:r>
            <a:r>
              <a:rPr lang="it-IT" dirty="0" smtClean="0"/>
              <a:t>2015</a:t>
            </a:r>
          </a:p>
          <a:p>
            <a:r>
              <a:rPr lang="it-IT" dirty="0" smtClean="0"/>
              <a:t>Catanzaro Informa del 17  </a:t>
            </a:r>
            <a:r>
              <a:rPr lang="it-IT" dirty="0" smtClean="0"/>
              <a:t>Febbraio </a:t>
            </a:r>
            <a:r>
              <a:rPr lang="it-IT" dirty="0" smtClean="0"/>
              <a:t>2015</a:t>
            </a:r>
          </a:p>
          <a:p>
            <a:r>
              <a:rPr lang="it-IT" dirty="0" smtClean="0"/>
              <a:t>Il Quotidiano del 9 Aprile 2015</a:t>
            </a:r>
          </a:p>
          <a:p>
            <a:r>
              <a:rPr lang="it-IT" dirty="0" smtClean="0"/>
              <a:t>Catanzaro Informa 10 Aprile 2015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2800" b="1" dirty="0" smtClean="0"/>
              <a:t>Stato di avanzamento delle mobilità rispetto al Piano di Sviluppo Europeo, primo anno (scadenza 30 settembre 2015):</a:t>
            </a:r>
          </a:p>
          <a:p>
            <a:pPr>
              <a:buNone/>
            </a:pPr>
            <a:r>
              <a:rPr lang="it-IT" sz="2400" b="1" dirty="0" smtClean="0"/>
              <a:t>Docenti disciplinari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 80% delle mobilità volte allo studio della lingua inglese</a:t>
            </a:r>
          </a:p>
          <a:p>
            <a:r>
              <a:rPr lang="it-IT" sz="2400" dirty="0" smtClean="0"/>
              <a:t>0%  delle mobilità volte alla conoscenza della metodologia CLIL</a:t>
            </a:r>
          </a:p>
          <a:p>
            <a:r>
              <a:rPr lang="it-IT" sz="2400" dirty="0" smtClean="0"/>
              <a:t>0% esperienze di job </a:t>
            </a:r>
            <a:r>
              <a:rPr lang="it-IT" sz="2400" dirty="0" err="1" smtClean="0"/>
              <a:t>shadowing</a:t>
            </a:r>
            <a:endParaRPr lang="it-IT" sz="2400" dirty="0" smtClean="0"/>
          </a:p>
          <a:p>
            <a:pPr>
              <a:buNone/>
            </a:pPr>
            <a:r>
              <a:rPr lang="it-IT" sz="2400" b="1" dirty="0" smtClean="0"/>
              <a:t>Docenti di lingua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100%  esperienza di job </a:t>
            </a:r>
            <a:r>
              <a:rPr lang="it-IT" sz="2400" dirty="0" err="1" smtClean="0"/>
              <a:t>shadowing</a:t>
            </a:r>
            <a:r>
              <a:rPr lang="it-IT" sz="2400" dirty="0" smtClean="0"/>
              <a:t> in Lituania</a:t>
            </a:r>
          </a:p>
          <a:p>
            <a:r>
              <a:rPr lang="it-IT" sz="2400" dirty="0" smtClean="0"/>
              <a:t>50 %  esperienza di job </a:t>
            </a:r>
            <a:r>
              <a:rPr lang="it-IT" sz="2400" dirty="0" err="1" smtClean="0"/>
              <a:t>shadowing</a:t>
            </a:r>
            <a:r>
              <a:rPr lang="it-IT" sz="2400" dirty="0" smtClean="0"/>
              <a:t> in Svezia</a:t>
            </a:r>
          </a:p>
          <a:p>
            <a:r>
              <a:rPr lang="it-IT" sz="2400" dirty="0" smtClean="0"/>
              <a:t>83,33%  esperienza di </a:t>
            </a:r>
            <a:r>
              <a:rPr lang="it-IT" sz="2400" dirty="0" err="1" smtClean="0"/>
              <a:t>benchmarking</a:t>
            </a:r>
            <a:r>
              <a:rPr lang="it-IT" sz="2400" dirty="0" smtClean="0"/>
              <a:t> (osservazione di nuovi ambienti di apprendimento e di diversi sistemi educativi, sviluppo, innovazione, centralità dello studente nel processo di apprendimento, ruolo del docente, dimensione europea e globale dell’istruzione).</a:t>
            </a:r>
          </a:p>
          <a:p>
            <a:endParaRPr lang="it-IT" sz="2400" dirty="0" smtClean="0"/>
          </a:p>
          <a:p>
            <a:endParaRPr lang="it-IT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2800" b="1" dirty="0" smtClean="0"/>
              <a:t>Tipologia delle mobilità realizzate</a:t>
            </a:r>
          </a:p>
          <a:p>
            <a:r>
              <a:rPr lang="it-IT" sz="2800" dirty="0" smtClean="0"/>
              <a:t>In </a:t>
            </a:r>
            <a:r>
              <a:rPr lang="it-IT" sz="2800" b="1" dirty="0" smtClean="0"/>
              <a:t>Inghilterra</a:t>
            </a:r>
            <a:r>
              <a:rPr lang="it-IT" sz="2800" dirty="0" smtClean="0"/>
              <a:t>: 2 </a:t>
            </a:r>
            <a:r>
              <a:rPr lang="it-IT" sz="2800" b="1" dirty="0" smtClean="0"/>
              <a:t>corsi</a:t>
            </a:r>
            <a:r>
              <a:rPr lang="it-IT" sz="2800" dirty="0" smtClean="0"/>
              <a:t> di lingua Inglese, 1 di livello B1 e 1 di B1+ del QCRE</a:t>
            </a:r>
          </a:p>
          <a:p>
            <a:r>
              <a:rPr lang="it-IT" sz="2800" dirty="0" smtClean="0"/>
              <a:t>In </a:t>
            </a:r>
            <a:r>
              <a:rPr lang="it-IT" sz="2800" b="1" dirty="0" smtClean="0"/>
              <a:t>Finlandia ed Estonia</a:t>
            </a:r>
            <a:r>
              <a:rPr lang="it-IT" sz="2800" dirty="0" smtClean="0"/>
              <a:t>: </a:t>
            </a:r>
            <a:r>
              <a:rPr lang="it-IT" sz="2800" b="1" dirty="0" smtClean="0"/>
              <a:t>corso</a:t>
            </a:r>
            <a:r>
              <a:rPr lang="it-IT" sz="2800" dirty="0" smtClean="0"/>
              <a:t> “Best </a:t>
            </a:r>
            <a:r>
              <a:rPr lang="it-IT" sz="2800" dirty="0" err="1" smtClean="0"/>
              <a:t>practices</a:t>
            </a:r>
            <a:r>
              <a:rPr lang="it-IT" sz="2800" dirty="0" smtClean="0"/>
              <a:t>, </a:t>
            </a:r>
            <a:r>
              <a:rPr lang="it-IT" sz="2800" dirty="0" err="1" smtClean="0"/>
              <a:t>Benchmarking</a:t>
            </a:r>
            <a:r>
              <a:rPr lang="it-IT" sz="2800" dirty="0" smtClean="0"/>
              <a:t>” </a:t>
            </a:r>
          </a:p>
          <a:p>
            <a:r>
              <a:rPr lang="it-IT" sz="2800" dirty="0" smtClean="0"/>
              <a:t>In </a:t>
            </a:r>
            <a:r>
              <a:rPr lang="it-IT" sz="2800" b="1" dirty="0" smtClean="0"/>
              <a:t>Lituania</a:t>
            </a:r>
            <a:r>
              <a:rPr lang="it-IT" sz="2800" dirty="0" smtClean="0"/>
              <a:t>: </a:t>
            </a:r>
            <a:r>
              <a:rPr lang="it-IT" sz="2800" b="1" dirty="0" smtClean="0"/>
              <a:t>job </a:t>
            </a:r>
            <a:r>
              <a:rPr lang="it-IT" sz="2800" b="1" dirty="0" err="1" smtClean="0"/>
              <a:t>shadowing</a:t>
            </a:r>
            <a:endParaRPr lang="it-IT" sz="2800" b="1" dirty="0" smtClean="0"/>
          </a:p>
          <a:p>
            <a:r>
              <a:rPr lang="it-IT" sz="2800" dirty="0" smtClean="0"/>
              <a:t>In </a:t>
            </a:r>
            <a:r>
              <a:rPr lang="it-IT" sz="2800" b="1" dirty="0" smtClean="0"/>
              <a:t>Svezia</a:t>
            </a:r>
            <a:r>
              <a:rPr lang="it-IT" sz="2800" dirty="0" smtClean="0"/>
              <a:t>: </a:t>
            </a:r>
            <a:r>
              <a:rPr lang="it-IT" sz="2800" b="1" dirty="0" smtClean="0"/>
              <a:t>job </a:t>
            </a:r>
            <a:r>
              <a:rPr lang="it-IT" sz="2800" b="1" dirty="0" err="1" smtClean="0"/>
              <a:t>shadowing</a:t>
            </a:r>
            <a:endParaRPr lang="it-IT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Risultati e strumenti di riconoscimento dell’esperienza di formazione</a:t>
            </a:r>
          </a:p>
          <a:p>
            <a:r>
              <a:rPr lang="it-IT" sz="2800" dirty="0" smtClean="0"/>
              <a:t>Inghilterra: superamento esame </a:t>
            </a:r>
            <a:r>
              <a:rPr lang="it-IT" sz="2800" dirty="0" err="1" smtClean="0"/>
              <a:t>Trinity</a:t>
            </a:r>
            <a:r>
              <a:rPr lang="it-IT" sz="2800" dirty="0" smtClean="0"/>
              <a:t> (4 docenti il  livello 5 e 4 docenti il livello 6), </a:t>
            </a:r>
            <a:r>
              <a:rPr lang="it-IT" sz="2800" dirty="0" err="1" smtClean="0"/>
              <a:t>Europass</a:t>
            </a:r>
            <a:r>
              <a:rPr lang="it-IT" sz="2800" dirty="0" smtClean="0"/>
              <a:t> </a:t>
            </a:r>
            <a:r>
              <a:rPr lang="it-IT" sz="2800" dirty="0" err="1" smtClean="0"/>
              <a:t>mobility</a:t>
            </a:r>
            <a:r>
              <a:rPr lang="it-IT" sz="2800" dirty="0" smtClean="0"/>
              <a:t>, attestato di frequenza del corso.</a:t>
            </a:r>
          </a:p>
          <a:p>
            <a:r>
              <a:rPr lang="it-IT" sz="2800" dirty="0" smtClean="0"/>
              <a:t>Finlandia ed Estonia: Attestato di frequenza del corso</a:t>
            </a:r>
          </a:p>
          <a:p>
            <a:r>
              <a:rPr lang="it-IT" sz="2800" dirty="0" smtClean="0"/>
              <a:t>Lituania: </a:t>
            </a:r>
            <a:r>
              <a:rPr lang="it-IT" sz="2800" dirty="0" err="1" smtClean="0"/>
              <a:t>Europass</a:t>
            </a:r>
            <a:r>
              <a:rPr lang="it-IT" sz="2800" dirty="0" smtClean="0"/>
              <a:t> </a:t>
            </a:r>
            <a:r>
              <a:rPr lang="it-IT" sz="2800" dirty="0" err="1" smtClean="0"/>
              <a:t>mobility</a:t>
            </a:r>
            <a:r>
              <a:rPr lang="it-IT" sz="2800" dirty="0" smtClean="0"/>
              <a:t>, attestato di frequenza del corso.</a:t>
            </a:r>
          </a:p>
          <a:p>
            <a:r>
              <a:rPr lang="it-IT" sz="2800" dirty="0" smtClean="0"/>
              <a:t>Svezia: </a:t>
            </a:r>
            <a:r>
              <a:rPr lang="it-IT" sz="2800" dirty="0" err="1" smtClean="0"/>
              <a:t>Europass</a:t>
            </a:r>
            <a:r>
              <a:rPr lang="it-IT" sz="2800" dirty="0" smtClean="0"/>
              <a:t> </a:t>
            </a:r>
            <a:r>
              <a:rPr lang="it-IT" sz="2800" dirty="0" err="1" smtClean="0"/>
              <a:t>mobility</a:t>
            </a:r>
            <a:r>
              <a:rPr lang="it-IT" sz="2800" dirty="0" smtClean="0"/>
              <a:t>, attestato di frequenza del corso.</a:t>
            </a:r>
          </a:p>
          <a:p>
            <a:endParaRPr lang="it-IT" sz="2800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511256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it-IT" sz="9600" b="1" dirty="0" smtClean="0"/>
              <a:t>Obiettivi del nostro Piano di Sviluppo Europeo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sz="8000" b="1" dirty="0" smtClean="0"/>
              <a:t>motivazione alla formazione permanente;</a:t>
            </a:r>
          </a:p>
          <a:p>
            <a:r>
              <a:rPr lang="it-IT" sz="8000" b="1" dirty="0" smtClean="0"/>
              <a:t>apertura al confronto e alla collaborazione tra pari anche in un contesto internazionale grazie alla  conoscenza diretta di altri modelli educativi;</a:t>
            </a:r>
          </a:p>
          <a:p>
            <a:r>
              <a:rPr lang="it-IT" sz="8000" b="1" dirty="0" smtClean="0"/>
              <a:t>acquisizione del livello B1 e/o del livello B2 del quadro comune europeo di riferimento per le lingue di una seconda o terza lingua certificate o alla fine del corso, all'estero, o entro pochi mesi dal rientro in sede, in Italia;</a:t>
            </a:r>
          </a:p>
          <a:p>
            <a:r>
              <a:rPr lang="it-IT" sz="8000" b="1" dirty="0" smtClean="0"/>
              <a:t>competenze informatiche;</a:t>
            </a:r>
          </a:p>
          <a:p>
            <a:r>
              <a:rPr lang="it-IT" sz="8000" b="1" dirty="0" smtClean="0"/>
              <a:t>conoscenza di nuove metodologie e strumenti didattici, con particolar riguardo agli e-learning </a:t>
            </a:r>
            <a:r>
              <a:rPr lang="it-IT" sz="8000" b="1" dirty="0" err="1" smtClean="0"/>
              <a:t>tools</a:t>
            </a:r>
            <a:r>
              <a:rPr lang="it-IT" sz="8000" b="1" dirty="0" smtClean="0"/>
              <a:t>;</a:t>
            </a:r>
          </a:p>
          <a:p>
            <a:pPr>
              <a:buNone/>
            </a:pPr>
            <a:endParaRPr lang="it-IT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b="1" dirty="0" smtClean="0"/>
              <a:t>Obiettivi del nostro Piano di Sviluppo Europeo</a:t>
            </a:r>
          </a:p>
          <a:p>
            <a:r>
              <a:rPr lang="it-IT" b="1" dirty="0" smtClean="0"/>
              <a:t>conoscenza di strumenti riconosciuti a livello europeo di valutazione e certificazione delle competenze;</a:t>
            </a:r>
          </a:p>
          <a:p>
            <a:r>
              <a:rPr lang="it-IT" b="1" dirty="0" smtClean="0"/>
              <a:t>creazione di ambienti di apprendimento più moderni, motivanti e performanti per gli studenti al fine di ridurre l'abbandono precoce degli studi e di coltivare e promuovere l'eccellenza ;</a:t>
            </a:r>
          </a:p>
          <a:p>
            <a:r>
              <a:rPr lang="it-IT" b="1" dirty="0" smtClean="0"/>
              <a:t>conoscenze di strumenti di project management e su come sviluppare un piano di sviluppo incentrato sull'internazionalizzazione;</a:t>
            </a:r>
          </a:p>
          <a:p>
            <a:r>
              <a:rPr lang="it-IT" b="1" dirty="0" smtClean="0"/>
              <a:t>conoscenza di metodologie di educazione all'imprenditorialità.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b="1" dirty="0" smtClean="0"/>
              <a:t>Risultati RAGGIUNTI rispetto agli obiettivi del piano</a:t>
            </a:r>
            <a:endParaRPr lang="it-IT" sz="2400" b="1" dirty="0" smtClean="0"/>
          </a:p>
          <a:p>
            <a:r>
              <a:rPr lang="it-IT" sz="3000" b="1" dirty="0" smtClean="0"/>
              <a:t>Motivazione alla formazione permanente,</a:t>
            </a:r>
          </a:p>
          <a:p>
            <a:r>
              <a:rPr lang="it-IT" sz="3000" b="1" dirty="0" smtClean="0"/>
              <a:t>acquisizione del livello B1 e/o del livello B2 del quadro comune europeo di riferimento per le lingue di una seconda o terza lingua certificate o alla fine del corso, all'estero, o entro pochi mesi dal rientro in sede, in Italia; </a:t>
            </a:r>
          </a:p>
          <a:p>
            <a:pPr>
              <a:buFont typeface="Wingdings" pitchFamily="2" charset="2"/>
              <a:buChar char="Ø"/>
            </a:pPr>
            <a:r>
              <a:rPr lang="it-IT" sz="3000" dirty="0" smtClean="0"/>
              <a:t>8 docenti iscritti al corso interno di lingua inglese volto al conseguimento del livello B2 del QCRE.</a:t>
            </a:r>
          </a:p>
          <a:p>
            <a:r>
              <a:rPr lang="it-IT" sz="3000" b="1" dirty="0" smtClean="0"/>
              <a:t>competenze informatiche</a:t>
            </a:r>
            <a:r>
              <a:rPr lang="it-IT" sz="3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it-IT" sz="3000" dirty="0" smtClean="0"/>
              <a:t>4 docenti hanno o stanno per dare gli esami per l’update dell’ECDL e per la certificazione dell’uso della LIM</a:t>
            </a:r>
            <a:endParaRPr lang="it-IT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Rapporto intermedio progetto </a:t>
            </a:r>
            <a:r>
              <a:rPr lang="it-IT" dirty="0" err="1" smtClean="0"/>
              <a:t>Erasmus</a:t>
            </a:r>
            <a:r>
              <a:rPr lang="it-IT" dirty="0" smtClean="0"/>
              <a:t>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25144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apertura al confronto e alla collaborazione tra pari anche in un contesto internazionale grazie alla  conoscenza diretta di altri modelli educativi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/>
              <a:t>Tutti i docenti coinvolti nel progetto</a:t>
            </a:r>
          </a:p>
          <a:p>
            <a:r>
              <a:rPr lang="it-IT" sz="2800" b="1" dirty="0" smtClean="0"/>
              <a:t>Rinnovata motivazione  nello svolgere il proprio lavoro e nel rimodularlo in funzione di ricerca di qualità e miglioramento continuo. Creazione di nuovi rapporti interpersonali. Superamento dell’autoreferenzialità.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/>
              <a:t>Tutti i docenti coinvolti nel progetto</a:t>
            </a:r>
          </a:p>
          <a:p>
            <a:pPr>
              <a:buFont typeface="Wingdings" pitchFamily="2" charset="2"/>
              <a:buChar char="Ø"/>
            </a:pPr>
            <a:endParaRPr lang="it-IT" sz="2800" b="1" dirty="0" smtClean="0"/>
          </a:p>
          <a:p>
            <a:endParaRPr lang="it-IT" b="1" dirty="0" smtClean="0"/>
          </a:p>
          <a:p>
            <a:pPr>
              <a:buFont typeface="Wingdings" pitchFamily="2" charset="2"/>
              <a:buChar char="Ø"/>
            </a:pPr>
            <a:endParaRPr lang="it-IT" b="1" dirty="0" smtClean="0"/>
          </a:p>
          <a:p>
            <a:endParaRPr lang="it-IT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smtClean="0"/>
              <a:t>Rapporto intermedio progetto Erasmus Plus KA1, prima annualità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2800" b="1" dirty="0" smtClean="0"/>
              <a:t>Docenti coinvolti nelle mobilità realizzate</a:t>
            </a:r>
          </a:p>
          <a:p>
            <a:pPr>
              <a:buNone/>
            </a:pPr>
            <a:r>
              <a:rPr lang="it-IT" sz="2800" b="1" dirty="0" smtClean="0"/>
              <a:t>7 </a:t>
            </a:r>
            <a:r>
              <a:rPr lang="it-IT" sz="2800" dirty="0" smtClean="0"/>
              <a:t>docenti del liceo scientifico</a:t>
            </a:r>
          </a:p>
          <a:p>
            <a:pPr>
              <a:buNone/>
            </a:pPr>
            <a:r>
              <a:rPr lang="it-IT" sz="2800" b="1" dirty="0" smtClean="0"/>
              <a:t>11 </a:t>
            </a:r>
            <a:r>
              <a:rPr lang="it-IT" sz="2800" dirty="0" smtClean="0"/>
              <a:t>docenti del liceo delle Scienze Umane e del liceo linguistico</a:t>
            </a:r>
          </a:p>
          <a:p>
            <a:pPr algn="ctr">
              <a:buNone/>
            </a:pPr>
            <a:r>
              <a:rPr lang="it-IT" sz="2800" b="1" dirty="0" smtClean="0"/>
              <a:t>Dettaglio per disciplina insegnata</a:t>
            </a:r>
          </a:p>
          <a:p>
            <a:pPr>
              <a:buNone/>
            </a:pPr>
            <a:r>
              <a:rPr lang="it-IT" sz="2800" b="1" dirty="0" smtClean="0"/>
              <a:t>3 </a:t>
            </a:r>
            <a:r>
              <a:rPr lang="it-IT" sz="2800" dirty="0" smtClean="0"/>
              <a:t>docenti di </a:t>
            </a:r>
            <a:r>
              <a:rPr lang="it-IT" sz="2800" b="1" dirty="0" smtClean="0"/>
              <a:t>Matematica</a:t>
            </a:r>
          </a:p>
          <a:p>
            <a:pPr>
              <a:buNone/>
            </a:pPr>
            <a:r>
              <a:rPr lang="it-IT" sz="2800" b="1" dirty="0" smtClean="0"/>
              <a:t>2 </a:t>
            </a:r>
            <a:r>
              <a:rPr lang="it-IT" sz="2800" dirty="0" smtClean="0"/>
              <a:t>docenti di</a:t>
            </a:r>
            <a:r>
              <a:rPr lang="it-IT" sz="2800" b="1" dirty="0" smtClean="0"/>
              <a:t> Scienze</a:t>
            </a:r>
          </a:p>
          <a:p>
            <a:pPr>
              <a:buNone/>
            </a:pPr>
            <a:r>
              <a:rPr lang="it-IT" sz="2800" b="1" dirty="0" smtClean="0"/>
              <a:t>2 </a:t>
            </a:r>
            <a:r>
              <a:rPr lang="it-IT" sz="2800" dirty="0" smtClean="0"/>
              <a:t>docenti di</a:t>
            </a:r>
            <a:r>
              <a:rPr lang="it-IT" sz="2800" b="1" dirty="0" smtClean="0"/>
              <a:t> Storia dell’arte</a:t>
            </a:r>
          </a:p>
          <a:p>
            <a:pPr>
              <a:buNone/>
            </a:pPr>
            <a:r>
              <a:rPr lang="it-IT" sz="2800" b="1" dirty="0" smtClean="0"/>
              <a:t>1 </a:t>
            </a:r>
            <a:r>
              <a:rPr lang="it-IT" sz="2800" dirty="0" smtClean="0"/>
              <a:t>docente di</a:t>
            </a:r>
            <a:r>
              <a:rPr lang="it-IT" sz="2800" b="1" dirty="0" smtClean="0"/>
              <a:t> Italiano e Latino</a:t>
            </a:r>
          </a:p>
          <a:p>
            <a:pPr>
              <a:buNone/>
            </a:pPr>
            <a:r>
              <a:rPr lang="it-IT" sz="2800" b="1" dirty="0" smtClean="0"/>
              <a:t>10 </a:t>
            </a:r>
            <a:r>
              <a:rPr lang="it-IT" sz="2800" dirty="0" smtClean="0"/>
              <a:t>docenti di</a:t>
            </a:r>
            <a:r>
              <a:rPr lang="it-IT" sz="2800" b="1" dirty="0" smtClean="0"/>
              <a:t> Lingua straniera </a:t>
            </a:r>
            <a:r>
              <a:rPr lang="it-IT" sz="2800" dirty="0" smtClean="0"/>
              <a:t>(8  di lingua inglese, 1 di lingua tedesca, 1 di lingua francese)</a:t>
            </a:r>
            <a:endParaRPr lang="it-IT" sz="28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1172</Words>
  <Application>Microsoft Office PowerPoint</Application>
  <PresentationFormat>Presentazione su schermo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  <vt:lpstr>Rapporto intermedio progetto Erasmus Plus KA1, prima annualità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intermedio progetto Erasmus Plus KA1, prima annualità</dc:title>
  <dc:creator>Perlina</dc:creator>
  <cp:lastModifiedBy>Perlina</cp:lastModifiedBy>
  <cp:revision>43</cp:revision>
  <dcterms:created xsi:type="dcterms:W3CDTF">2015-04-17T14:51:59Z</dcterms:created>
  <dcterms:modified xsi:type="dcterms:W3CDTF">2015-04-19T14:32:36Z</dcterms:modified>
</cp:coreProperties>
</file>