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C526B6-F861-4D54-BBE9-4BB519D3F34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0114AD4-35AB-E647-A855-544485AC829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4BC4040-41F5-A24E-8781-85FA12877B5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58" y="430050"/>
            <a:ext cx="8027641" cy="2389559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Best Practices Benchmarking Helsinki-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Tallin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8 - 15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Marzo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2015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2525512"/>
            <a:ext cx="6511131" cy="32925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yui_3_10_0_1_1417208450038_407" descr="http://www.mijarc.org/sites/default/files/images/logo-plus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820162" y="3891915"/>
            <a:ext cx="3853505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09269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679A3"/>
                </a:solidFill>
              </a:rPr>
              <a:t>Punti</a:t>
            </a:r>
            <a:r>
              <a:rPr lang="en-US" dirty="0" smtClean="0">
                <a:solidFill>
                  <a:srgbClr val="0679A3"/>
                </a:solidFill>
              </a:rPr>
              <a:t> </a:t>
            </a:r>
            <a:r>
              <a:rPr lang="en-US" dirty="0" err="1" smtClean="0">
                <a:solidFill>
                  <a:srgbClr val="0679A3"/>
                </a:solidFill>
              </a:rPr>
              <a:t>chiave</a:t>
            </a:r>
            <a:r>
              <a:rPr lang="en-US" dirty="0" smtClean="0">
                <a:solidFill>
                  <a:srgbClr val="0679A3"/>
                </a:solidFill>
              </a:rPr>
              <a:t> del </a:t>
            </a:r>
            <a:r>
              <a:rPr lang="en-US" dirty="0" err="1" smtClean="0">
                <a:solidFill>
                  <a:srgbClr val="0679A3"/>
                </a:solidFill>
              </a:rPr>
              <a:t>corso</a:t>
            </a:r>
            <a:r>
              <a:rPr lang="en-US" dirty="0" smtClean="0">
                <a:solidFill>
                  <a:srgbClr val="0679A3"/>
                </a:solidFill>
              </a:rPr>
              <a:t>:</a:t>
            </a:r>
            <a:endParaRPr lang="en-US" dirty="0">
              <a:solidFill>
                <a:srgbClr val="0679A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Innovazione</a:t>
            </a:r>
            <a:endParaRPr lang="en-US" sz="2400" dirty="0" smtClean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>
              <a:buFont typeface="Arial"/>
              <a:buChar char="•"/>
            </a:pP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Sviluppo</a:t>
            </a:r>
            <a:endParaRPr lang="en-US" sz="2400" dirty="0" smtClean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>
              <a:buFont typeface="Arial"/>
              <a:buChar char="•"/>
            </a:pP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Studente</a:t>
            </a:r>
            <a:r>
              <a:rPr lang="en-US" sz="2400" dirty="0" smtClean="0">
                <a:solidFill>
                  <a:srgbClr val="CA4B05"/>
                </a:solidFill>
                <a:latin typeface="Athelas Regular"/>
                <a:cs typeface="Athelas Regular"/>
              </a:rPr>
              <a:t> al </a:t>
            </a: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centro</a:t>
            </a:r>
            <a:r>
              <a:rPr lang="en-US" sz="2400" dirty="0" smtClean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dell'apprendimento</a:t>
            </a:r>
            <a:endParaRPr lang="en-US" sz="2400" dirty="0" smtClean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>
              <a:buFont typeface="Arial"/>
              <a:buChar char="•"/>
            </a:pP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Docente</a:t>
            </a:r>
            <a:r>
              <a:rPr lang="en-US" sz="2400" dirty="0" smtClean="0">
                <a:solidFill>
                  <a:srgbClr val="CA4B05"/>
                </a:solidFill>
                <a:latin typeface="Athelas Regular"/>
                <a:cs typeface="Athelas Regular"/>
              </a:rPr>
              <a:t> al </a:t>
            </a: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centro</a:t>
            </a:r>
            <a:endParaRPr lang="en-US" sz="2400" dirty="0" smtClean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>
              <a:buFont typeface="Arial"/>
              <a:buChar char="•"/>
            </a:pP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Dimensione</a:t>
            </a:r>
            <a:r>
              <a:rPr lang="en-US" sz="2400" dirty="0" smtClean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400" dirty="0" err="1" smtClean="0">
                <a:solidFill>
                  <a:srgbClr val="CA4B05"/>
                </a:solidFill>
                <a:latin typeface="Athelas Regular"/>
                <a:cs typeface="Athelas Regular"/>
              </a:rPr>
              <a:t>Europea</a:t>
            </a:r>
            <a:endParaRPr lang="en-US" sz="2400" dirty="0" smtClean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9874" y="3198643"/>
            <a:ext cx="3185095" cy="31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000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919" y="365760"/>
            <a:ext cx="7520940" cy="548640"/>
          </a:xfrm>
        </p:spPr>
        <p:txBody>
          <a:bodyPr/>
          <a:lstStyle/>
          <a:p>
            <a:r>
              <a:rPr lang="en-US" dirty="0" err="1" smtClean="0">
                <a:solidFill>
                  <a:srgbClr val="0679A3"/>
                </a:solidFill>
              </a:rPr>
              <a:t>Punti</a:t>
            </a:r>
            <a:r>
              <a:rPr lang="en-US" dirty="0" smtClean="0">
                <a:solidFill>
                  <a:srgbClr val="0679A3"/>
                </a:solidFill>
              </a:rPr>
              <a:t> </a:t>
            </a:r>
            <a:r>
              <a:rPr lang="en-US" dirty="0">
                <a:solidFill>
                  <a:srgbClr val="0679A3"/>
                </a:solidFill>
              </a:rPr>
              <a:t>di </a:t>
            </a:r>
            <a:r>
              <a:rPr lang="en-US" dirty="0" err="1">
                <a:solidFill>
                  <a:srgbClr val="0679A3"/>
                </a:solidFill>
              </a:rPr>
              <a:t>forza</a:t>
            </a:r>
            <a:r>
              <a:rPr lang="en-US" dirty="0">
                <a:solidFill>
                  <a:srgbClr val="0679A3"/>
                </a:solidFill>
              </a:rPr>
              <a:t> del </a:t>
            </a:r>
            <a:r>
              <a:rPr lang="en-US" dirty="0" err="1">
                <a:solidFill>
                  <a:srgbClr val="0679A3"/>
                </a:solidFill>
              </a:rPr>
              <a:t>sistema</a:t>
            </a:r>
            <a:r>
              <a:rPr lang="en-US" dirty="0">
                <a:solidFill>
                  <a:srgbClr val="0679A3"/>
                </a:solidFill>
              </a:rPr>
              <a:t> </a:t>
            </a:r>
            <a:r>
              <a:rPr lang="en-US" dirty="0" err="1">
                <a:solidFill>
                  <a:srgbClr val="0679A3"/>
                </a:solidFill>
              </a:rPr>
              <a:t>scolastico</a:t>
            </a:r>
            <a:r>
              <a:rPr lang="en-US" dirty="0">
                <a:solidFill>
                  <a:srgbClr val="0679A3"/>
                </a:solidFill>
              </a:rPr>
              <a:t> </a:t>
            </a:r>
            <a:r>
              <a:rPr lang="en-US" dirty="0" err="1">
                <a:solidFill>
                  <a:srgbClr val="0679A3"/>
                </a:solidFill>
              </a:rPr>
              <a:t>finlandese</a:t>
            </a:r>
            <a:r>
              <a:rPr lang="en-US" dirty="0">
                <a:solidFill>
                  <a:srgbClr val="0679A3"/>
                </a:solidFill>
              </a:rPr>
              <a:t>: lo </a:t>
            </a:r>
            <a:r>
              <a:rPr lang="en-US" dirty="0" err="1">
                <a:solidFill>
                  <a:srgbClr val="0679A3"/>
                </a:solidFill>
              </a:rPr>
              <a:t>studente</a:t>
            </a:r>
            <a:endParaRPr lang="en-US" dirty="0">
              <a:solidFill>
                <a:srgbClr val="0679A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Studenti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organizzati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in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gruppi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di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lavoro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in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modalità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collaborativa</a:t>
            </a:r>
            <a:endParaRPr lang="en-US" sz="2800" dirty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Responsabilizzazione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dello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studente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per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il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bene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comune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: la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classe</a:t>
            </a:r>
            <a:endParaRPr lang="en-US" sz="2800" dirty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Autonomia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e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autovalutazione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delle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competenze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attraverso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2800" dirty="0" err="1">
                <a:solidFill>
                  <a:srgbClr val="CA4B05"/>
                </a:solidFill>
                <a:latin typeface="Athelas Regular"/>
                <a:cs typeface="Athelas Regular"/>
              </a:rPr>
              <a:t>il</a:t>
            </a:r>
            <a:r>
              <a:rPr lang="en-US" sz="2800" dirty="0">
                <a:solidFill>
                  <a:srgbClr val="CA4B05"/>
                </a:solidFill>
                <a:latin typeface="Athelas Regular"/>
                <a:cs typeface="Athelas Regular"/>
              </a:rPr>
              <a:t> problem-solving.</a:t>
            </a:r>
          </a:p>
        </p:txBody>
      </p:sp>
      <p:pic>
        <p:nvPicPr>
          <p:cNvPr id="8" name="Picture 7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0300" y="4197128"/>
            <a:ext cx="4370174" cy="23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4122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Punti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 di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forza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 del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sistema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scolastico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finlandese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: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il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Athelas Regular"/>
                <a:cs typeface="Athelas Regular"/>
              </a:rPr>
              <a:t>docente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Athelas Regular"/>
              <a:cs typeface="Athelas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Formazione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continua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dei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docenti</a:t>
            </a:r>
            <a:endParaRPr lang="en-US" sz="3200" dirty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Il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docente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attiva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e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responsabilizza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gli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studenti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nel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loro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apprendimento</a:t>
            </a:r>
            <a:endParaRPr lang="en-US" sz="3200" dirty="0">
              <a:solidFill>
                <a:srgbClr val="CA4B05"/>
              </a:solidFill>
              <a:latin typeface="Athelas Regular"/>
              <a:cs typeface="Athelas Regular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Coinvolgimento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degli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allievi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nel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processo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di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apprendimento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durante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il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quale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questi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mettono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in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gioco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le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loro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competenze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rgbClr val="CA4B05"/>
                </a:solidFill>
                <a:latin typeface="Athelas Regular"/>
                <a:cs typeface="Athelas Regular"/>
              </a:rPr>
              <a:t>nelle</a:t>
            </a:r>
            <a:r>
              <a:rPr lang="en-US" sz="3200" dirty="0">
                <a:solidFill>
                  <a:srgbClr val="CA4B05"/>
                </a:solidFill>
                <a:latin typeface="Athelas Regular"/>
                <a:cs typeface="Athelas Regular"/>
              </a:rPr>
              <a:t> TIC</a:t>
            </a:r>
          </a:p>
        </p:txBody>
      </p:sp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2087" y="4390842"/>
            <a:ext cx="3143089" cy="246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0485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Punti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forza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del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sistema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scolastico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finlandese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: learning environments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Punta di diamante del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sistema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scolastico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finlandese:Ambienti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aperti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e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insonorizzati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multifunzionali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e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flessibili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che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consentono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di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modulare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a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piacere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lo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spazio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degli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studenti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in base ad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attività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e a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contesti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educativi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sempre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diversi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 e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Athelas Regular"/>
                <a:cs typeface="Athelas Regular"/>
              </a:rPr>
              <a:t>nuovi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Athelas Regular"/>
              <a:cs typeface="Athelas Regular"/>
            </a:endParaRPr>
          </a:p>
        </p:txBody>
      </p:sp>
      <p:pic>
        <p:nvPicPr>
          <p:cNvPr id="4" name="Picture 3" descr="Macintosh HD:Users:mariafrancescamuscolino:Desktop:2015-03-10 10.27.5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480552" y="4211308"/>
            <a:ext cx="3099650" cy="2002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35613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Ringraziamenti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Ringraziamo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il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nostro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Dirigente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Prof. Luigi Antonio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Macrì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per aver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colto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con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slancio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ed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entusiasmo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le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idee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inesauribili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ed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innovative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della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vulcanica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ed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instancabile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Prof.ssa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Caterina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</a:rPr>
              <a:t>Mazzuca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 descr="163481_1509717177679_4517701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2917" y="3766654"/>
            <a:ext cx="1888638" cy="2850924"/>
          </a:xfrm>
          <a:prstGeom prst="rect">
            <a:avLst/>
          </a:prstGeom>
        </p:spPr>
      </p:pic>
      <p:pic>
        <p:nvPicPr>
          <p:cNvPr id="5" name="Picture 4" descr="484762_10201092511225992_1780793998_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6137" y="3766655"/>
            <a:ext cx="3817136" cy="285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1110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34</TotalTime>
  <Words>175</Words>
  <Application>Microsoft Office PowerPoint</Application>
  <PresentationFormat>Presentazione su schermo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Angles</vt:lpstr>
      <vt:lpstr> Best Practices Benchmarking Helsinki- Tallin   8 - 15 Marzo 2015</vt:lpstr>
      <vt:lpstr>Punti chiave del corso:</vt:lpstr>
      <vt:lpstr>Punti di forza del sistema scolastico finlandese: lo studente</vt:lpstr>
      <vt:lpstr>Punti di forza del sistema scolastico finlandese: il docente</vt:lpstr>
      <vt:lpstr>Punti di forza del sistema scolastico finlandese: learning environments </vt:lpstr>
      <vt:lpstr>Ringraziamenti:</vt:lpstr>
    </vt:vector>
  </TitlesOfParts>
  <Company>Istituto di Istruzione Superiore "E. Fermi"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Benchmarking Helsinki- Tallin   8 - 15 Marzo 2015</dc:title>
  <dc:creator>Maria Francesca Muscolino</dc:creator>
  <cp:lastModifiedBy>Perlina</cp:lastModifiedBy>
  <cp:revision>4</cp:revision>
  <dcterms:created xsi:type="dcterms:W3CDTF">2015-04-20T16:43:48Z</dcterms:created>
  <dcterms:modified xsi:type="dcterms:W3CDTF">2015-05-10T08:22:06Z</dcterms:modified>
</cp:coreProperties>
</file>