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7" r:id="rId5"/>
    <p:sldId id="260" r:id="rId6"/>
    <p:sldId id="266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78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01T11:46:45.638"/>
    </inkml:context>
    <inkml:brush xml:id="br0">
      <inkml:brushProperty name="width" value="0.03333" units="cm"/>
      <inkml:brushProperty name="height" value="0.03333" units="cm"/>
      <inkml:brushProperty name="color" value="#E71224"/>
      <inkml:brushProperty name="ignorePressure" value="1"/>
    </inkml:brush>
  </inkml:definitions>
  <inkml:trace contextRef="#ctx0" brushRef="#br0">0 0</inkml:trace>
  <inkml:trace contextRef="#ctx0" brushRef="#br0" timeOffset="131">0 0</inkml:trace>
  <inkml:trace contextRef="#ctx0" brushRef="#br0" timeOffset="259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41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714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352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1285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884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463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639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4122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693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558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7950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3513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240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118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141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6789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650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37064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E3B0EF-27C9-480D-A2B4-0C50425A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16" y="2360427"/>
            <a:ext cx="11142483" cy="2170007"/>
          </a:xfrm>
        </p:spPr>
        <p:txBody>
          <a:bodyPr/>
          <a:lstStyle/>
          <a:p>
            <a:pPr algn="ctr"/>
            <a:r>
              <a:rPr lang="pl-PL" sz="6000" b="1" dirty="0" smtClean="0"/>
              <a:t>P</a:t>
            </a:r>
            <a:r>
              <a:rPr lang="it-IT" sz="6000" b="1" dirty="0" smtClean="0"/>
              <a:t/>
            </a:r>
            <a:br>
              <a:rPr lang="it-IT" sz="6000" b="1" dirty="0" smtClean="0"/>
            </a:br>
            <a:r>
              <a:rPr lang="it-IT" sz="6000" b="1" dirty="0" smtClean="0"/>
              <a:t/>
            </a:r>
            <a:br>
              <a:rPr lang="it-IT" sz="6000" b="1" dirty="0" smtClean="0"/>
            </a:br>
            <a:r>
              <a:rPr lang="it-IT" sz="6000" b="1" dirty="0" smtClean="0"/>
              <a:t/>
            </a:r>
            <a:br>
              <a:rPr lang="it-IT" sz="6000" b="1" dirty="0" smtClean="0"/>
            </a:br>
            <a:r>
              <a:rPr lang="it-IT" sz="6000" b="1" dirty="0" smtClean="0"/>
              <a:t/>
            </a:r>
            <a:br>
              <a:rPr lang="it-IT" sz="6000" b="1" dirty="0" smtClean="0"/>
            </a:br>
            <a:r>
              <a:rPr lang="it-IT" sz="6000" b="1" dirty="0" smtClean="0"/>
              <a:t>P</a:t>
            </a:r>
            <a:r>
              <a:rPr lang="pl-PL" sz="6000" b="1" dirty="0" smtClean="0"/>
              <a:t>ro</a:t>
            </a:r>
            <a:r>
              <a:rPr lang="it-IT" sz="6000" b="1" dirty="0" smtClean="0"/>
              <a:t>getto </a:t>
            </a:r>
            <a:r>
              <a:rPr lang="pl-PL" sz="6000" b="1" dirty="0" smtClean="0"/>
              <a:t>Erasmus + </a:t>
            </a:r>
            <a:r>
              <a:rPr lang="it-IT" sz="6000" b="1" dirty="0" smtClean="0"/>
              <a:t> KA2</a:t>
            </a:r>
            <a:br>
              <a:rPr lang="it-IT" sz="6000" b="1" dirty="0" smtClean="0"/>
            </a:br>
            <a:r>
              <a:rPr lang="it-IT" sz="6000" b="1" dirty="0" smtClean="0"/>
              <a:t>“IPSO FACTO</a:t>
            </a:r>
            <a:r>
              <a:rPr lang="pl-PL" sz="6000" b="1" dirty="0" smtClean="0"/>
              <a:t>”</a:t>
            </a:r>
            <a:r>
              <a:rPr lang="it-IT" sz="6000" dirty="0" smtClean="0"/>
              <a:t/>
            </a:r>
            <a:br>
              <a:rPr lang="it-IT" sz="6000" dirty="0" smtClean="0"/>
            </a:br>
            <a:r>
              <a:rPr lang="en-US" sz="4800" dirty="0" smtClean="0"/>
              <a:t>(</a:t>
            </a:r>
            <a:r>
              <a:rPr lang="en-US" sz="4800" dirty="0" smtClean="0"/>
              <a:t>Innovative </a:t>
            </a:r>
            <a:r>
              <a:rPr lang="en-US" sz="4800" dirty="0" smtClean="0"/>
              <a:t>Pedagogical Scenario On Food And Consumption Trends and Opportunities)</a:t>
            </a:r>
            <a:endParaRPr lang="pl-PL" sz="4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D0430F7-CC66-4701-9ABF-4490B983B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544291"/>
            <a:ext cx="8825658" cy="1824611"/>
          </a:xfrm>
        </p:spPr>
        <p:txBody>
          <a:bodyPr>
            <a:normAutofit fontScale="55000" lnSpcReduction="20000"/>
          </a:bodyPr>
          <a:lstStyle/>
          <a:p>
            <a:endParaRPr lang="pl-PL" b="1" dirty="0"/>
          </a:p>
          <a:p>
            <a:pPr algn="ctr"/>
            <a:r>
              <a:rPr lang="it-IT" sz="5900" b="1" dirty="0" err="1" smtClean="0"/>
              <a:t>PartEnariato</a:t>
            </a:r>
            <a:r>
              <a:rPr lang="it-IT" sz="5900" b="1" dirty="0" smtClean="0"/>
              <a:t> strategico tra sole Scuole </a:t>
            </a:r>
          </a:p>
          <a:p>
            <a:pPr algn="ctr"/>
            <a:r>
              <a:rPr lang="it-IT" sz="5900" b="1" dirty="0" smtClean="0"/>
              <a:t> per lo scambio delle buone pratiche</a:t>
            </a:r>
            <a:endParaRPr lang="pl-PL" sz="5900" b="1" dirty="0"/>
          </a:p>
          <a:p>
            <a:endParaRPr lang="pl-PL" dirty="0"/>
          </a:p>
        </p:txBody>
      </p:sp>
      <p:pic>
        <p:nvPicPr>
          <p:cNvPr id="4" name="Picture 4" descr="Znalezione obrazy dla zapytania erasmus">
            <a:extLst>
              <a:ext uri="{FF2B5EF4-FFF2-40B4-BE49-F238E27FC236}">
                <a16:creationId xmlns:a16="http://schemas.microsoft.com/office/drawing/2014/main" xmlns="" id="{0F866D8A-D244-40CE-BFDA-FE55542D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88" y="0"/>
            <a:ext cx="1765005" cy="7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13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DC202C-8C01-46DF-82C7-69EB1AE4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71572"/>
            <a:ext cx="9404723" cy="1400530"/>
          </a:xfrm>
        </p:spPr>
        <p:txBody>
          <a:bodyPr>
            <a:normAutofit/>
          </a:bodyPr>
          <a:lstStyle/>
          <a:p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3B2B658-7E18-496C-A36D-6163F3CE8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6" y="0"/>
            <a:ext cx="10519728" cy="6858000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Il </a:t>
            </a:r>
            <a:r>
              <a:rPr lang="fr-FR" sz="2800" b="1" dirty="0" err="1" smtClean="0"/>
              <a:t>progetto</a:t>
            </a:r>
            <a:r>
              <a:rPr lang="fr-FR" sz="2800" b="1" dirty="0" smtClean="0"/>
              <a:t> biennale di </a:t>
            </a:r>
            <a:r>
              <a:rPr lang="fr-FR" sz="2800" b="1" dirty="0" err="1" smtClean="0"/>
              <a:t>partenariato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strategico</a:t>
            </a:r>
            <a:r>
              <a:rPr lang="fr-FR" sz="2800" b="1" dirty="0" smtClean="0"/>
              <a:t> Erasmus+ </a:t>
            </a:r>
            <a:r>
              <a:rPr lang="fr-FR" sz="2800" b="1" dirty="0" err="1" smtClean="0"/>
              <a:t>presentato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dall’istituto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coordinatore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francese</a:t>
            </a:r>
            <a:r>
              <a:rPr lang="fr-FR" sz="2800" b="1" dirty="0" smtClean="0"/>
              <a:t> è </a:t>
            </a:r>
            <a:r>
              <a:rPr lang="fr-FR" sz="2800" b="1" dirty="0" err="1" smtClean="0"/>
              <a:t>stato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selezionato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ottenendo</a:t>
            </a:r>
            <a:r>
              <a:rPr lang="fr-FR" sz="2800" b="1" dirty="0" smtClean="0"/>
              <a:t> 91,5/100</a:t>
            </a:r>
            <a:r>
              <a:rPr lang="fr-FR" sz="2800" b="1" dirty="0"/>
              <a:t> </a:t>
            </a:r>
            <a:r>
              <a:rPr lang="fr-FR" sz="2800" b="1" dirty="0" err="1" smtClean="0"/>
              <a:t>punti</a:t>
            </a:r>
            <a:r>
              <a:rPr lang="fr-FR" sz="2800" b="1" dirty="0" smtClean="0"/>
              <a:t>.</a:t>
            </a:r>
            <a:endParaRPr lang="pl-PL" sz="2800" b="1" dirty="0"/>
          </a:p>
          <a:p>
            <a:r>
              <a:rPr lang="fr-FR" sz="2800" b="1" dirty="0" smtClean="0"/>
              <a:t>L’</a:t>
            </a:r>
            <a:r>
              <a:rPr lang="fr-FR" sz="2800" b="1" dirty="0" err="1" smtClean="0"/>
              <a:t>ammontare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del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finanziamento</a:t>
            </a:r>
            <a:r>
              <a:rPr lang="fr-FR" sz="2800" b="1" dirty="0" smtClean="0"/>
              <a:t> per il </a:t>
            </a:r>
            <a:r>
              <a:rPr lang="fr-FR" sz="2800" b="1" dirty="0" err="1" smtClean="0"/>
              <a:t>nostro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Istituto</a:t>
            </a:r>
            <a:r>
              <a:rPr lang="fr-FR" sz="2800" b="1" dirty="0" smtClean="0"/>
              <a:t> è di 25.917 Euro</a:t>
            </a:r>
            <a:r>
              <a:rPr lang="it-IT" sz="2800" b="1" dirty="0" smtClean="0"/>
              <a:t>.</a:t>
            </a:r>
            <a:r>
              <a:rPr lang="fr-FR" sz="2800" b="1" dirty="0" smtClean="0"/>
              <a:t> </a:t>
            </a:r>
          </a:p>
          <a:p>
            <a:r>
              <a:rPr lang="fr-FR" sz="2800" b="1" dirty="0" smtClean="0"/>
              <a:t>Le </a:t>
            </a:r>
            <a:r>
              <a:rPr lang="fr-FR" sz="2800" b="1" dirty="0" err="1" smtClean="0"/>
              <a:t>classi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coinvolte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saranno</a:t>
            </a:r>
            <a:r>
              <a:rPr lang="fr-FR" sz="2800" b="1" dirty="0" smtClean="0"/>
              <a:t> la 3C e la 3D </a:t>
            </a:r>
            <a:r>
              <a:rPr lang="fr-FR" sz="2800" b="1" dirty="0" err="1" smtClean="0"/>
              <a:t>del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liceo</a:t>
            </a:r>
            <a:r>
              <a:rPr lang="fr-FR" sz="2800" b="1" dirty="0" smtClean="0"/>
              <a:t> delle </a:t>
            </a:r>
            <a:r>
              <a:rPr lang="fr-FR" sz="2800" b="1" dirty="0" err="1" smtClean="0"/>
              <a:t>scienze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umane</a:t>
            </a:r>
            <a:r>
              <a:rPr lang="fr-FR" sz="2800" b="1" dirty="0" smtClean="0"/>
              <a:t> e la 3F </a:t>
            </a:r>
            <a:r>
              <a:rPr lang="fr-FR" sz="2800" b="1" dirty="0" err="1" smtClean="0"/>
              <a:t>del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liceo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sportivo</a:t>
            </a:r>
            <a:endParaRPr lang="fr-FR" sz="2800" b="1" dirty="0" smtClean="0"/>
          </a:p>
          <a:p>
            <a:r>
              <a:rPr lang="fr-FR" sz="2800" b="1" dirty="0" smtClean="0"/>
              <a:t>Totale </a:t>
            </a:r>
            <a:r>
              <a:rPr lang="fr-FR" sz="2800" b="1" dirty="0" err="1" smtClean="0"/>
              <a:t>alunni</a:t>
            </a:r>
            <a:r>
              <a:rPr lang="fr-FR" sz="2800" b="1" dirty="0" smtClean="0"/>
              <a:t> e </a:t>
            </a:r>
            <a:r>
              <a:rPr lang="fr-FR" sz="2800" b="1" dirty="0" err="1" smtClean="0"/>
              <a:t>docenti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coinvolti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nelle</a:t>
            </a:r>
            <a:r>
              <a:rPr lang="fr-FR" sz="2800" b="1" dirty="0" smtClean="0"/>
              <a:t> 3 </a:t>
            </a:r>
            <a:r>
              <a:rPr lang="fr-FR" sz="2800" b="1" dirty="0" err="1" smtClean="0"/>
              <a:t>mobilità</a:t>
            </a:r>
            <a:r>
              <a:rPr lang="fr-FR" sz="2800" b="1" dirty="0" smtClean="0"/>
              <a:t>: 25 </a:t>
            </a:r>
            <a:r>
              <a:rPr lang="fr-FR" sz="2800" b="1" dirty="0" smtClean="0"/>
              <a:t>(</a:t>
            </a:r>
            <a:r>
              <a:rPr lang="fr-FR" sz="2800" b="1" dirty="0" err="1" smtClean="0"/>
              <a:t>tra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cui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una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alunna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diversamente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abile</a:t>
            </a:r>
            <a:r>
              <a:rPr lang="fr-FR" sz="2800" b="1" dirty="0" smtClean="0"/>
              <a:t>)</a:t>
            </a:r>
          </a:p>
          <a:p>
            <a:r>
              <a:rPr lang="fr-FR" sz="2800" b="1" dirty="0" err="1" smtClean="0"/>
              <a:t>Tipologia</a:t>
            </a:r>
            <a:r>
              <a:rPr lang="fr-FR" sz="2800" b="1" dirty="0" smtClean="0"/>
              <a:t> delle </a:t>
            </a:r>
            <a:r>
              <a:rPr lang="fr-FR" sz="2800" b="1" dirty="0" err="1" smtClean="0"/>
              <a:t>mobilità</a:t>
            </a:r>
            <a:r>
              <a:rPr lang="fr-FR" sz="2800" b="1" dirty="0" smtClean="0"/>
              <a:t>: 3 di </a:t>
            </a:r>
            <a:r>
              <a:rPr lang="fr-FR" sz="2800" b="1" dirty="0" err="1" smtClean="0"/>
              <a:t>corta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durata</a:t>
            </a:r>
            <a:r>
              <a:rPr lang="fr-FR" sz="2800" b="1" dirty="0" smtClean="0"/>
              <a:t> (7 </a:t>
            </a:r>
            <a:r>
              <a:rPr lang="fr-FR" sz="2800" b="1" dirty="0" err="1" smtClean="0"/>
              <a:t>giorni</a:t>
            </a:r>
            <a:r>
              <a:rPr lang="fr-FR" sz="2800" b="1" dirty="0" smtClean="0"/>
              <a:t>) 3 di </a:t>
            </a:r>
            <a:r>
              <a:rPr lang="fr-FR" sz="2800" b="1" dirty="0" err="1" smtClean="0"/>
              <a:t>lunga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durata</a:t>
            </a:r>
            <a:r>
              <a:rPr lang="fr-FR" sz="2800" b="1" dirty="0" smtClean="0"/>
              <a:t> (60 </a:t>
            </a:r>
            <a:r>
              <a:rPr lang="fr-FR" sz="2800" b="1" dirty="0" err="1" smtClean="0"/>
              <a:t>giorni</a:t>
            </a:r>
            <a:r>
              <a:rPr lang="fr-FR" sz="2800" b="1" dirty="0" smtClean="0"/>
              <a:t> per 6 </a:t>
            </a:r>
            <a:r>
              <a:rPr lang="fr-FR" sz="2800" b="1" dirty="0" err="1" smtClean="0"/>
              <a:t>alunni</a:t>
            </a:r>
            <a:r>
              <a:rPr lang="fr-FR" sz="2800" b="1" dirty="0" smtClean="0"/>
              <a:t>)</a:t>
            </a:r>
          </a:p>
          <a:p>
            <a:r>
              <a:rPr lang="fr-FR" sz="2800" b="1" dirty="0" smtClean="0"/>
              <a:t>Lingua di </a:t>
            </a:r>
            <a:r>
              <a:rPr lang="fr-FR" sz="2800" b="1" dirty="0" err="1" smtClean="0"/>
              <a:t>progetto</a:t>
            </a:r>
            <a:r>
              <a:rPr lang="fr-FR" sz="2800" b="1" dirty="0" smtClean="0"/>
              <a:t>: </a:t>
            </a:r>
            <a:r>
              <a:rPr lang="fr-FR" sz="2800" b="1" dirty="0" err="1" smtClean="0"/>
              <a:t>inglese</a:t>
            </a:r>
            <a:endParaRPr lang="fr-FR" sz="2800" b="1" dirty="0" smtClean="0"/>
          </a:p>
          <a:p>
            <a:r>
              <a:rPr lang="fr-FR" sz="2800" b="1" dirty="0" smtClean="0"/>
              <a:t>Lingue </a:t>
            </a:r>
            <a:r>
              <a:rPr lang="fr-FR" sz="2800" b="1" dirty="0" err="1" smtClean="0"/>
              <a:t>veicolari</a:t>
            </a:r>
            <a:r>
              <a:rPr lang="fr-FR" sz="2800" b="1" dirty="0" smtClean="0"/>
              <a:t>: </a:t>
            </a:r>
            <a:r>
              <a:rPr lang="fr-FR" sz="2800" b="1" dirty="0" err="1" smtClean="0"/>
              <a:t>francese</a:t>
            </a:r>
            <a:r>
              <a:rPr lang="fr-FR" sz="2800" b="1" dirty="0" smtClean="0"/>
              <a:t> e </a:t>
            </a:r>
            <a:r>
              <a:rPr lang="fr-FR" sz="2800" b="1" dirty="0" err="1" smtClean="0"/>
              <a:t>inglese</a:t>
            </a:r>
            <a:endParaRPr lang="fr-FR" sz="2800" b="1" dirty="0" smtClean="0"/>
          </a:p>
          <a:p>
            <a:endParaRPr lang="pl-PL" sz="3200" dirty="0"/>
          </a:p>
          <a:p>
            <a:pPr marL="0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3251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73A3B5-A019-453E-8249-7C61229F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80753"/>
            <a:ext cx="9404723" cy="1672495"/>
          </a:xfrm>
        </p:spPr>
        <p:txBody>
          <a:bodyPr/>
          <a:lstStyle/>
          <a:p>
            <a:pPr algn="ctr"/>
            <a:r>
              <a:rPr lang="fr-FR" b="1" dirty="0" err="1" smtClean="0"/>
              <a:t>Gli</a:t>
            </a:r>
            <a:r>
              <a:rPr lang="fr-FR" b="1" dirty="0" smtClean="0"/>
              <a:t> </a:t>
            </a:r>
            <a:r>
              <a:rPr lang="fr-FR" b="1" dirty="0" err="1" smtClean="0"/>
              <a:t>Istituti</a:t>
            </a:r>
            <a:r>
              <a:rPr lang="fr-FR" b="1" dirty="0" smtClean="0"/>
              <a:t> </a:t>
            </a:r>
            <a:r>
              <a:rPr lang="fr-FR" b="1" dirty="0" err="1" smtClean="0"/>
              <a:t>partner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ABB464-C59A-46D2-9574-509AA581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978195"/>
            <a:ext cx="11276979" cy="5347191"/>
          </a:xfrm>
        </p:spPr>
        <p:txBody>
          <a:bodyPr>
            <a:noAutofit/>
          </a:bodyPr>
          <a:lstStyle/>
          <a:p>
            <a:r>
              <a:rPr lang="pl-PL" sz="3200" b="1" dirty="0" err="1"/>
              <a:t>Istituto</a:t>
            </a:r>
            <a:r>
              <a:rPr lang="pl-PL" sz="3200" b="1" dirty="0"/>
              <a:t> </a:t>
            </a:r>
            <a:r>
              <a:rPr lang="pl-PL" sz="3200" b="1" dirty="0" err="1"/>
              <a:t>d'Istruzione</a:t>
            </a:r>
            <a:r>
              <a:rPr lang="pl-PL" sz="3200" b="1" dirty="0"/>
              <a:t> </a:t>
            </a:r>
            <a:r>
              <a:rPr lang="pl-PL" sz="3200" b="1" dirty="0" err="1"/>
              <a:t>Superiore</a:t>
            </a:r>
            <a:r>
              <a:rPr lang="pl-PL" sz="3200" b="1" dirty="0"/>
              <a:t> "E. Fermi", Catanzaro, Italie </a:t>
            </a:r>
          </a:p>
          <a:p>
            <a:r>
              <a:rPr lang="fr-FR" sz="3200" b="1" dirty="0" smtClean="0"/>
              <a:t>Lycée la Venise verte, Niort, France. </a:t>
            </a:r>
            <a:r>
              <a:rPr lang="pl-PL" sz="3200" b="1" dirty="0" smtClean="0"/>
              <a:t>– </a:t>
            </a:r>
            <a:r>
              <a:rPr lang="fr-FR" sz="3200" b="1" dirty="0" smtClean="0"/>
              <a:t>Il </a:t>
            </a:r>
            <a:r>
              <a:rPr lang="fr-FR" sz="3200" b="1" dirty="0" err="1" smtClean="0"/>
              <a:t>coordinatore</a:t>
            </a:r>
            <a:r>
              <a:rPr lang="fr-FR" sz="3200" b="1" dirty="0" smtClean="0"/>
              <a:t>.</a:t>
            </a:r>
            <a:endParaRPr lang="pl-PL" sz="3200" b="1" dirty="0"/>
          </a:p>
          <a:p>
            <a:r>
              <a:rPr lang="it-IT" sz="3200" b="1" dirty="0" err="1" smtClean="0"/>
              <a:t>Mäntsälän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lukio</a:t>
            </a:r>
            <a:r>
              <a:rPr lang="it-IT" sz="3200" b="1" dirty="0" smtClean="0"/>
              <a:t>, </a:t>
            </a:r>
            <a:r>
              <a:rPr lang="it-IT" sz="3200" b="1" dirty="0" err="1" smtClean="0"/>
              <a:t>Mäntsälä</a:t>
            </a:r>
            <a:r>
              <a:rPr lang="it-IT" sz="3200" b="1" dirty="0" smtClean="0"/>
              <a:t>, Finlandia,</a:t>
            </a:r>
            <a:endParaRPr lang="pl-PL" sz="3200" b="1" dirty="0"/>
          </a:p>
          <a:p>
            <a:r>
              <a:rPr lang="it-IT" sz="3200" b="1" dirty="0" err="1" smtClean="0"/>
              <a:t>Gymnazium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Havlickuv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Brod</a:t>
            </a:r>
            <a:r>
              <a:rPr lang="it-IT" sz="3200" b="1" dirty="0" smtClean="0"/>
              <a:t>, </a:t>
            </a:r>
            <a:r>
              <a:rPr lang="it-IT" sz="3200" b="1" dirty="0" err="1" smtClean="0"/>
              <a:t>Havlickuv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Brod</a:t>
            </a:r>
            <a:r>
              <a:rPr lang="it-IT" sz="3200" b="1" dirty="0" smtClean="0"/>
              <a:t>, Repubblica Ceca</a:t>
            </a:r>
            <a:r>
              <a:rPr lang="fr-FR" sz="3200" b="1" dirty="0" smtClean="0"/>
              <a:t>.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360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3AACFA-0814-4D24-8506-41C01C3C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46" y="1"/>
            <a:ext cx="9184606" cy="8399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4800" b="1" dirty="0" smtClean="0"/>
              <a:t>I </a:t>
            </a:r>
            <a:r>
              <a:rPr lang="fr-FR" sz="4800" b="1" dirty="0" err="1" smtClean="0"/>
              <a:t>paesi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partner</a:t>
            </a:r>
            <a:endParaRPr lang="en-US" sz="4800" b="1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356774D6-C870-4F0F-9F3F-C019C888A984}"/>
                  </a:ext>
                </a:extLst>
              </p14:cNvPr>
              <p14:cNvContentPartPr/>
              <p14:nvPr/>
            </p14:nvContentPartPr>
            <p14:xfrm>
              <a:off x="573929" y="3466158"/>
              <a:ext cx="360" cy="360"/>
            </p14:xfrm>
          </p:contentPart>
        </mc:Choice>
        <mc:Fallback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56774D6-C870-4F0F-9F3F-C019C888A98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67809" y="3460038"/>
                <a:ext cx="11880" cy="1188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Obraz 2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xmlns="" id="{1AEE6BF9-3C56-49D9-9EAA-604836BBFB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1157617" y="6619486"/>
            <a:ext cx="213983" cy="119555"/>
          </a:xfrm>
          <a:prstGeom prst="rect">
            <a:avLst/>
          </a:prstGeom>
        </p:spPr>
      </p:pic>
      <p:pic>
        <p:nvPicPr>
          <p:cNvPr id="5" name="Immagine 4" descr="KA2 Ipso Fac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3767" y="776177"/>
            <a:ext cx="8949070" cy="519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2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4F5936-DB28-4E38-B759-45FD540A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A</a:t>
            </a:r>
            <a:r>
              <a:rPr lang="fr-FR" b="1" dirty="0" err="1" smtClean="0"/>
              <a:t>ttività</a:t>
            </a:r>
            <a:r>
              <a:rPr lang="fr-FR" b="1" dirty="0" smtClean="0"/>
              <a:t> di </a:t>
            </a:r>
            <a:r>
              <a:rPr lang="fr-FR" b="1" dirty="0" err="1" smtClean="0"/>
              <a:t>apprendimento</a:t>
            </a:r>
            <a:r>
              <a:rPr lang="fr-FR" b="1" dirty="0" smtClean="0"/>
              <a:t>, d’</a:t>
            </a:r>
            <a:r>
              <a:rPr lang="fr-FR" b="1" dirty="0" err="1" smtClean="0"/>
              <a:t>insegnamento</a:t>
            </a:r>
            <a:r>
              <a:rPr lang="fr-FR" b="1" dirty="0" smtClean="0"/>
              <a:t> o di </a:t>
            </a:r>
            <a:r>
              <a:rPr lang="fr-FR" b="1" dirty="0" err="1" smtClean="0"/>
              <a:t>formazione</a:t>
            </a: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1C3B9A6-624B-45CF-B3D9-5E6C8B55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1871330"/>
            <a:ext cx="10011266" cy="4595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b="1" dirty="0" smtClean="0"/>
              <a:t>Visi</a:t>
            </a:r>
            <a:r>
              <a:rPr lang="it-IT" sz="3600" b="1" dirty="0" err="1" smtClean="0"/>
              <a:t>ta</a:t>
            </a:r>
            <a:r>
              <a:rPr lang="pl-PL" sz="3600" b="1" dirty="0" smtClean="0"/>
              <a:t> de</a:t>
            </a:r>
            <a:r>
              <a:rPr lang="it-IT" sz="3600" b="1" dirty="0" smtClean="0"/>
              <a:t>gli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alunni</a:t>
            </a:r>
            <a:r>
              <a:rPr lang="fr-FR" sz="3600" b="1" dirty="0" smtClean="0"/>
              <a:t> e </a:t>
            </a:r>
            <a:r>
              <a:rPr lang="fr-FR" sz="3600" b="1" dirty="0" err="1" smtClean="0"/>
              <a:t>degli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insegnanti</a:t>
            </a:r>
            <a:r>
              <a:rPr lang="pl-PL" sz="3600" b="1" dirty="0" smtClean="0"/>
              <a:t> </a:t>
            </a:r>
            <a:r>
              <a:rPr lang="it-IT" sz="3600" b="1" dirty="0" smtClean="0"/>
              <a:t>a</a:t>
            </a:r>
            <a:r>
              <a:rPr lang="pl-PL" sz="3600" b="1" dirty="0" smtClean="0"/>
              <a:t>:</a:t>
            </a:r>
            <a:endParaRPr lang="pl-PL" sz="3600" b="1" dirty="0"/>
          </a:p>
          <a:p>
            <a:r>
              <a:rPr lang="pl-PL" sz="3600" b="1" dirty="0"/>
              <a:t>Catanzaro, </a:t>
            </a:r>
            <a:r>
              <a:rPr lang="pl-PL" sz="3600" b="1" dirty="0" smtClean="0"/>
              <a:t>Itali</a:t>
            </a:r>
            <a:r>
              <a:rPr lang="it-IT" sz="3600" b="1" dirty="0" smtClean="0"/>
              <a:t>a</a:t>
            </a:r>
            <a:r>
              <a:rPr lang="pl-PL" sz="3600" b="1" dirty="0" smtClean="0"/>
              <a:t> </a:t>
            </a:r>
            <a:r>
              <a:rPr lang="pl-PL" sz="3600" b="1" dirty="0"/>
              <a:t>– </a:t>
            </a:r>
            <a:r>
              <a:rPr lang="it-IT" sz="3600" b="1" dirty="0" smtClean="0"/>
              <a:t>Dicembre</a:t>
            </a:r>
            <a:r>
              <a:rPr lang="pl-PL" sz="3600" b="1" dirty="0" smtClean="0"/>
              <a:t> </a:t>
            </a:r>
            <a:r>
              <a:rPr lang="pl-PL" sz="3600" b="1" dirty="0"/>
              <a:t>2017</a:t>
            </a:r>
          </a:p>
          <a:p>
            <a:r>
              <a:rPr lang="it-IT" sz="3600" b="1" dirty="0" err="1" smtClean="0"/>
              <a:t>Havlickuv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Brod</a:t>
            </a:r>
            <a:r>
              <a:rPr lang="pl-PL" sz="3600" b="1" dirty="0" smtClean="0"/>
              <a:t>, </a:t>
            </a:r>
            <a:r>
              <a:rPr lang="it-IT" sz="3600" b="1" dirty="0" smtClean="0"/>
              <a:t>Repubblica Ceca</a:t>
            </a:r>
            <a:r>
              <a:rPr lang="pl-PL" sz="3600" b="1" dirty="0" smtClean="0"/>
              <a:t> </a:t>
            </a:r>
            <a:r>
              <a:rPr lang="pl-PL" sz="3600" b="1" dirty="0"/>
              <a:t>– </a:t>
            </a:r>
            <a:r>
              <a:rPr lang="it-IT" sz="3600" b="1" dirty="0" smtClean="0"/>
              <a:t>Aprile 2018 </a:t>
            </a:r>
            <a:r>
              <a:rPr lang="pl-PL" sz="3600" b="1" dirty="0" smtClean="0"/>
              <a:t>2018</a:t>
            </a:r>
            <a:endParaRPr lang="pl-PL" sz="3600" b="1" dirty="0"/>
          </a:p>
          <a:p>
            <a:r>
              <a:rPr lang="it-IT" sz="3600" b="1" dirty="0" err="1" smtClean="0"/>
              <a:t>Mäntsälä</a:t>
            </a:r>
            <a:r>
              <a:rPr lang="pl-PL" sz="3600" b="1" dirty="0" smtClean="0"/>
              <a:t>, </a:t>
            </a:r>
            <a:r>
              <a:rPr lang="it-IT" sz="3600" b="1" dirty="0" smtClean="0"/>
              <a:t>Finlandia</a:t>
            </a:r>
            <a:r>
              <a:rPr lang="pl-PL" sz="3600" b="1" dirty="0" smtClean="0"/>
              <a:t> </a:t>
            </a:r>
            <a:r>
              <a:rPr lang="pl-PL" sz="3600" b="1" dirty="0"/>
              <a:t>– </a:t>
            </a:r>
            <a:r>
              <a:rPr lang="it-IT" sz="3600" b="1" dirty="0" smtClean="0"/>
              <a:t>Dicembre</a:t>
            </a:r>
            <a:r>
              <a:rPr lang="pl-PL" sz="3600" b="1" dirty="0" smtClean="0"/>
              <a:t> 201</a:t>
            </a:r>
            <a:r>
              <a:rPr lang="it-IT" sz="3600" b="1" dirty="0" smtClean="0"/>
              <a:t>8</a:t>
            </a:r>
            <a:endParaRPr lang="pl-PL" sz="3600" b="1" dirty="0"/>
          </a:p>
          <a:p>
            <a:r>
              <a:rPr lang="it-IT" sz="3600" b="1" dirty="0" err="1" smtClean="0"/>
              <a:t>Niort</a:t>
            </a:r>
            <a:r>
              <a:rPr lang="pl-PL" sz="3600" b="1" dirty="0" smtClean="0"/>
              <a:t>, </a:t>
            </a:r>
            <a:r>
              <a:rPr lang="it-IT" sz="3600" b="1" dirty="0" smtClean="0"/>
              <a:t>Francia</a:t>
            </a:r>
            <a:r>
              <a:rPr lang="pl-PL" sz="3600" b="1" dirty="0" smtClean="0"/>
              <a:t> </a:t>
            </a:r>
            <a:r>
              <a:rPr lang="pl-PL" sz="3600" b="1" dirty="0"/>
              <a:t>– </a:t>
            </a:r>
            <a:r>
              <a:rPr lang="it-IT" sz="3600" b="1" dirty="0" smtClean="0"/>
              <a:t>Marzo</a:t>
            </a:r>
            <a:r>
              <a:rPr lang="pl-PL" sz="3600" b="1" dirty="0" smtClean="0"/>
              <a:t> </a:t>
            </a:r>
            <a:r>
              <a:rPr lang="pl-PL" sz="3600" b="1" dirty="0"/>
              <a:t>2019</a:t>
            </a:r>
          </a:p>
          <a:p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4229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7C065E-9458-4C87-814D-BCA2FD55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Visite transna</a:t>
            </a:r>
            <a:r>
              <a:rPr lang="it-IT" b="1" dirty="0" smtClean="0"/>
              <a:t>z</a:t>
            </a:r>
            <a:r>
              <a:rPr lang="pl-PL" b="1" dirty="0" smtClean="0"/>
              <a:t>ional</a:t>
            </a:r>
            <a:r>
              <a:rPr lang="it-IT" b="1" dirty="0" smtClean="0"/>
              <a:t>i</a:t>
            </a:r>
            <a:r>
              <a:rPr lang="pl-PL" b="1" dirty="0" smtClean="0"/>
              <a:t>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de</a:t>
            </a:r>
            <a:r>
              <a:rPr lang="it-IT" b="1" dirty="0" smtClean="0"/>
              <a:t>i</a:t>
            </a:r>
            <a:r>
              <a:rPr lang="pl-PL" b="1" dirty="0" smtClean="0"/>
              <a:t> coordinat</a:t>
            </a:r>
            <a:r>
              <a:rPr lang="it-IT" b="1" dirty="0" smtClean="0"/>
              <a:t>ori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B246DBE-0B6D-4491-B819-EF3DD909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43740"/>
            <a:ext cx="8946541" cy="45046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3600" b="1" dirty="0"/>
          </a:p>
          <a:p>
            <a:r>
              <a:rPr lang="it-IT" sz="3600" b="1" dirty="0" smtClean="0"/>
              <a:t>Catanzaro</a:t>
            </a:r>
            <a:r>
              <a:rPr lang="pl-PL" sz="3600" b="1" dirty="0" smtClean="0"/>
              <a:t>, </a:t>
            </a:r>
            <a:r>
              <a:rPr lang="it-IT" sz="3600" b="1" dirty="0" smtClean="0"/>
              <a:t>Italia</a:t>
            </a:r>
            <a:r>
              <a:rPr lang="pl-PL" sz="3600" b="1" dirty="0" smtClean="0"/>
              <a:t> – </a:t>
            </a:r>
            <a:r>
              <a:rPr lang="it-IT" sz="3600" b="1" dirty="0" smtClean="0"/>
              <a:t>1-6 </a:t>
            </a:r>
            <a:r>
              <a:rPr lang="it-IT" sz="3600" b="1" dirty="0" err="1" smtClean="0"/>
              <a:t>Ot</a:t>
            </a:r>
            <a:r>
              <a:rPr lang="pl-PL" sz="3600" b="1" dirty="0" smtClean="0"/>
              <a:t>tobre 2017</a:t>
            </a:r>
          </a:p>
          <a:p>
            <a:r>
              <a:rPr lang="it-IT" sz="3600" b="1" dirty="0" err="1" smtClean="0"/>
              <a:t>Niort</a:t>
            </a:r>
            <a:r>
              <a:rPr lang="pl-PL" sz="3600" b="1" dirty="0" smtClean="0"/>
              <a:t>, </a:t>
            </a:r>
            <a:r>
              <a:rPr lang="it-IT" sz="3600" b="1" dirty="0" smtClean="0"/>
              <a:t>Francia</a:t>
            </a:r>
            <a:r>
              <a:rPr lang="pl-PL" sz="3600" b="1" dirty="0" smtClean="0"/>
              <a:t> – </a:t>
            </a:r>
            <a:r>
              <a:rPr lang="it-IT" sz="3600" b="1" dirty="0" smtClean="0"/>
              <a:t>Dicembre</a:t>
            </a:r>
            <a:r>
              <a:rPr lang="pl-PL" sz="3600" b="1" dirty="0" smtClean="0"/>
              <a:t> 2018</a:t>
            </a:r>
            <a:endParaRPr lang="it-IT" sz="3600" b="1" dirty="0" smtClean="0"/>
          </a:p>
          <a:p>
            <a:r>
              <a:rPr lang="it-IT" sz="3600" b="1" dirty="0" err="1" smtClean="0"/>
              <a:t>Mäntsälä</a:t>
            </a:r>
            <a:r>
              <a:rPr lang="it-IT" sz="3600" b="1" dirty="0" smtClean="0"/>
              <a:t>, Finlandia</a:t>
            </a:r>
            <a:r>
              <a:rPr lang="pl-PL" sz="3600" b="1" dirty="0" smtClean="0"/>
              <a:t> –</a:t>
            </a:r>
            <a:r>
              <a:rPr lang="it-IT" sz="3600" b="1" dirty="0" smtClean="0"/>
              <a:t> Aprile 2019</a:t>
            </a:r>
            <a:endParaRPr lang="pl-PL" sz="3600" b="1" dirty="0"/>
          </a:p>
          <a:p>
            <a:pPr marL="0" indent="0">
              <a:buNone/>
            </a:pP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xmlns="" val="8722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7EAC8C-A030-4DD8-8988-54CC3CBA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Gli</a:t>
            </a:r>
            <a:r>
              <a:rPr lang="pl-PL" b="1" dirty="0" smtClean="0"/>
              <a:t> ob</a:t>
            </a:r>
            <a:r>
              <a:rPr lang="it-IT" b="1" dirty="0" err="1" smtClean="0"/>
              <a:t>iettivi</a:t>
            </a:r>
            <a:r>
              <a:rPr lang="it-IT" b="1" dirty="0" smtClean="0"/>
              <a:t> e i risultati attesi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4FF44FC-785E-4A67-9C5D-10C2E1AF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62" y="1180214"/>
            <a:ext cx="10981851" cy="4342321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1. </a:t>
            </a:r>
            <a:r>
              <a:rPr lang="fr-FR" sz="2800" b="1" dirty="0" err="1" smtClean="0"/>
              <a:t>sensibilizzare</a:t>
            </a:r>
            <a:r>
              <a:rPr lang="fr-FR" sz="2800" b="1" dirty="0" smtClean="0"/>
              <a:t> i </a:t>
            </a:r>
            <a:r>
              <a:rPr lang="fr-FR" sz="2800" b="1" dirty="0" err="1" smtClean="0"/>
              <a:t>giovani</a:t>
            </a:r>
            <a:r>
              <a:rPr lang="fr-FR" sz="2800" b="1" dirty="0" smtClean="0"/>
              <a:t> e le </a:t>
            </a:r>
            <a:r>
              <a:rPr lang="fr-FR" sz="2800" b="1" dirty="0" err="1" smtClean="0"/>
              <a:t>loro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famiglie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all’impatto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del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cibo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sulla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salute</a:t>
            </a:r>
            <a:r>
              <a:rPr lang="fr-FR" sz="2800" b="1" dirty="0" smtClean="0"/>
              <a:t> e </a:t>
            </a:r>
            <a:r>
              <a:rPr lang="fr-FR" sz="2800" b="1" dirty="0" err="1" smtClean="0"/>
              <a:t>sull’ambiente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attraverso</a:t>
            </a:r>
            <a:r>
              <a:rPr lang="fr-FR" sz="2800" b="1" dirty="0" smtClean="0"/>
              <a:t> la </a:t>
            </a:r>
            <a:r>
              <a:rPr lang="fr-FR" sz="2800" b="1" dirty="0" err="1" smtClean="0"/>
              <a:t>creazione</a:t>
            </a:r>
            <a:r>
              <a:rPr lang="fr-FR" sz="2800" b="1" dirty="0" smtClean="0"/>
              <a:t> di un </a:t>
            </a:r>
            <a:r>
              <a:rPr lang="fr-FR" sz="2800" b="1" dirty="0" err="1" smtClean="0"/>
              <a:t>eMagazine</a:t>
            </a:r>
            <a:r>
              <a:rPr lang="fr-FR" sz="2800" b="1" dirty="0" smtClean="0"/>
              <a:t>;</a:t>
            </a:r>
          </a:p>
          <a:p>
            <a:r>
              <a:rPr lang="fr-FR" sz="2800" b="1" dirty="0" smtClean="0"/>
              <a:t>2. </a:t>
            </a:r>
            <a:r>
              <a:rPr lang="fr-FR" sz="2800" b="1" dirty="0" err="1" smtClean="0"/>
              <a:t>Permettere</a:t>
            </a:r>
            <a:r>
              <a:rPr lang="fr-FR" sz="2800" b="1" dirty="0" smtClean="0"/>
              <a:t> ai </a:t>
            </a:r>
            <a:r>
              <a:rPr lang="fr-FR" sz="2800" b="1" dirty="0" err="1" smtClean="0"/>
              <a:t>docenti</a:t>
            </a:r>
            <a:r>
              <a:rPr lang="fr-FR" sz="2800" b="1" dirty="0" smtClean="0"/>
              <a:t> di </a:t>
            </a:r>
            <a:r>
              <a:rPr lang="fr-FR" sz="2800" b="1" dirty="0" err="1" smtClean="0"/>
              <a:t>adottare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nuovi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approcci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metodologici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scambiando</a:t>
            </a:r>
            <a:r>
              <a:rPr lang="fr-FR" sz="2800" b="1" dirty="0" smtClean="0"/>
              <a:t> delle </a:t>
            </a:r>
            <a:r>
              <a:rPr lang="fr-FR" sz="2800" b="1" dirty="0" err="1" smtClean="0"/>
              <a:t>buone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pratiche</a:t>
            </a:r>
            <a:r>
              <a:rPr lang="fr-FR" sz="2800" b="1" dirty="0" smtClean="0"/>
              <a:t> via </a:t>
            </a:r>
            <a:r>
              <a:rPr lang="fr-FR" sz="2800" b="1" dirty="0" err="1" smtClean="0"/>
              <a:t>eTwinning</a:t>
            </a:r>
            <a:r>
              <a:rPr lang="fr-FR" sz="2800" b="1" dirty="0" smtClean="0"/>
              <a:t> (</a:t>
            </a:r>
            <a:r>
              <a:rPr lang="fr-FR" sz="2800" b="1" dirty="0" err="1" smtClean="0"/>
              <a:t>Piattaforma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europea</a:t>
            </a:r>
            <a:r>
              <a:rPr lang="fr-FR" sz="2800" b="1" dirty="0" smtClean="0"/>
              <a:t> di </a:t>
            </a:r>
            <a:r>
              <a:rPr lang="fr-FR" sz="2800" b="1" dirty="0" err="1" smtClean="0"/>
              <a:t>insegnanti</a:t>
            </a:r>
            <a:r>
              <a:rPr lang="fr-FR" sz="2800" b="1" dirty="0" smtClean="0"/>
              <a:t>, quasi 500.000, per </a:t>
            </a:r>
            <a:r>
              <a:rPr lang="fr-FR" sz="2800" b="1" dirty="0" err="1" smtClean="0"/>
              <a:t>comunicare</a:t>
            </a:r>
            <a:r>
              <a:rPr lang="fr-FR" sz="2800" b="1" dirty="0" smtClean="0"/>
              <a:t>, </a:t>
            </a:r>
            <a:r>
              <a:rPr lang="fr-FR" sz="2800" b="1" dirty="0" err="1" smtClean="0"/>
              <a:t>collaborare</a:t>
            </a:r>
            <a:r>
              <a:rPr lang="fr-FR" sz="2800" b="1" dirty="0" smtClean="0"/>
              <a:t>, </a:t>
            </a:r>
            <a:r>
              <a:rPr lang="fr-FR" sz="2800" b="1" dirty="0" err="1" smtClean="0"/>
              <a:t>sviluppare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progetti</a:t>
            </a:r>
            <a:r>
              <a:rPr lang="fr-FR" sz="2800" b="1" dirty="0" smtClean="0"/>
              <a:t> e </a:t>
            </a:r>
            <a:r>
              <a:rPr lang="fr-FR" sz="2800" b="1" dirty="0" err="1" smtClean="0"/>
              <a:t>condividere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idee</a:t>
            </a:r>
            <a:r>
              <a:rPr lang="fr-FR" sz="2800" b="1" dirty="0" smtClean="0"/>
              <a:t>);</a:t>
            </a:r>
            <a:endParaRPr lang="pl-PL" sz="2800" b="1" dirty="0"/>
          </a:p>
          <a:p>
            <a:r>
              <a:rPr lang="it-IT" sz="2800" b="1" dirty="0" smtClean="0"/>
              <a:t>3. Promuovere l’uso delle TIC nel processo di insegnamento-apprendimento.</a:t>
            </a:r>
            <a:endParaRPr lang="pl-PL" sz="2800" b="1" dirty="0"/>
          </a:p>
          <a:p>
            <a:endParaRPr lang="pl-PL" sz="2400" b="1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42500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CBEE47-C67E-4096-885F-879CA24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91386"/>
            <a:ext cx="9404723" cy="669851"/>
          </a:xfrm>
        </p:spPr>
        <p:txBody>
          <a:bodyPr/>
          <a:lstStyle/>
          <a:p>
            <a:pPr algn="ctr"/>
            <a:r>
              <a:rPr lang="fr-FR" sz="2800" b="1" dirty="0" smtClean="0"/>
              <a:t>Le </a:t>
            </a:r>
            <a:r>
              <a:rPr lang="fr-FR" sz="2800" b="1" dirty="0" err="1" smtClean="0"/>
              <a:t>principali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attività</a:t>
            </a:r>
            <a:r>
              <a:rPr lang="fr-FR" sz="2800" b="1" dirty="0" smtClean="0"/>
              <a:t> e i </a:t>
            </a:r>
            <a:r>
              <a:rPr lang="fr-FR" sz="2800" b="1" dirty="0" err="1" smtClean="0"/>
              <a:t>prodotti</a:t>
            </a:r>
            <a:r>
              <a:rPr lang="fr-FR" sz="2800" b="1" dirty="0" smtClean="0"/>
              <a:t> da </a:t>
            </a:r>
            <a:r>
              <a:rPr lang="fr-FR" sz="2800" b="1" dirty="0" err="1" smtClean="0"/>
              <a:t>realizzare</a:t>
            </a: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8E17910-6EF5-4CBB-8869-C41D6D58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680484"/>
            <a:ext cx="10482230" cy="4834199"/>
          </a:xfrm>
        </p:spPr>
        <p:txBody>
          <a:bodyPr>
            <a:noAutofit/>
          </a:bodyPr>
          <a:lstStyle/>
          <a:p>
            <a:r>
              <a:rPr lang="it-IT" b="1" dirty="0" smtClean="0"/>
              <a:t>C</a:t>
            </a:r>
            <a:r>
              <a:rPr lang="pl-PL" b="1" dirty="0" smtClean="0"/>
              <a:t>ors</a:t>
            </a:r>
            <a:r>
              <a:rPr lang="it-IT" b="1" dirty="0" smtClean="0"/>
              <a:t>i</a:t>
            </a:r>
            <a:r>
              <a:rPr lang="pl-PL" b="1" dirty="0" smtClean="0"/>
              <a:t> interdisciplina</a:t>
            </a:r>
            <a:r>
              <a:rPr lang="it-IT" b="1" dirty="0" err="1" smtClean="0"/>
              <a:t>ri</a:t>
            </a:r>
            <a:r>
              <a:rPr lang="pl-PL" b="1" dirty="0" smtClean="0"/>
              <a:t> (</a:t>
            </a:r>
            <a:r>
              <a:rPr lang="it-IT" b="1" dirty="0" smtClean="0"/>
              <a:t>scienze</a:t>
            </a:r>
            <a:r>
              <a:rPr lang="pl-PL" b="1" dirty="0" smtClean="0"/>
              <a:t>, </a:t>
            </a:r>
            <a:r>
              <a:rPr lang="it-IT" b="1" dirty="0" smtClean="0"/>
              <a:t>educazione fisica,</a:t>
            </a:r>
            <a:r>
              <a:rPr lang="pl-PL" b="1" dirty="0" smtClean="0"/>
              <a:t> </a:t>
            </a:r>
            <a:r>
              <a:rPr lang="it-IT" b="1" dirty="0" smtClean="0"/>
              <a:t>inglese</a:t>
            </a:r>
            <a:r>
              <a:rPr lang="it-IT" b="1" dirty="0" smtClean="0"/>
              <a:t>)</a:t>
            </a:r>
            <a:endParaRPr lang="pl-PL" b="1" dirty="0"/>
          </a:p>
          <a:p>
            <a:r>
              <a:rPr lang="it-IT" b="1" dirty="0" smtClean="0"/>
              <a:t>Lavoro collaborativo in gruppi </a:t>
            </a:r>
            <a:r>
              <a:rPr lang="pl-PL" b="1" dirty="0" smtClean="0"/>
              <a:t> interna</a:t>
            </a:r>
            <a:r>
              <a:rPr lang="it-IT" b="1" dirty="0" err="1" smtClean="0"/>
              <a:t>zionali</a:t>
            </a:r>
            <a:endParaRPr lang="it-IT" b="1" dirty="0" smtClean="0"/>
          </a:p>
          <a:p>
            <a:r>
              <a:rPr lang="it-IT" b="1" dirty="0" smtClean="0"/>
              <a:t>Uso </a:t>
            </a:r>
            <a:r>
              <a:rPr lang="it-IT" b="1" dirty="0" smtClean="0"/>
              <a:t>della piattaforma didattica </a:t>
            </a:r>
            <a:r>
              <a:rPr lang="it-IT" b="1" dirty="0" err="1" smtClean="0"/>
              <a:t>eTwinning</a:t>
            </a:r>
            <a:r>
              <a:rPr lang="it-IT" b="1" dirty="0" smtClean="0"/>
              <a:t> </a:t>
            </a:r>
            <a:endParaRPr lang="pl-PL" b="1" dirty="0"/>
          </a:p>
          <a:p>
            <a:r>
              <a:rPr lang="it-IT" b="1" dirty="0" smtClean="0"/>
              <a:t>Creazione di una rivista online</a:t>
            </a:r>
          </a:p>
          <a:p>
            <a:r>
              <a:rPr lang="it-IT" b="1" dirty="0" smtClean="0"/>
              <a:t>Realizzazione di </a:t>
            </a:r>
            <a:r>
              <a:rPr lang="it-IT" b="1" dirty="0" smtClean="0"/>
              <a:t>sondaggi online sulle abitudini </a:t>
            </a:r>
            <a:r>
              <a:rPr lang="it-IT" b="1" dirty="0" smtClean="0"/>
              <a:t>alimentari dei giovani e delle loro famiglie</a:t>
            </a:r>
          </a:p>
          <a:p>
            <a:r>
              <a:rPr lang="it-IT" b="1" dirty="0" smtClean="0"/>
              <a:t>Scoperta dei sapori tramite degli </a:t>
            </a:r>
            <a:r>
              <a:rPr lang="it-IT" b="1" dirty="0" err="1" smtClean="0"/>
              <a:t>ateliers</a:t>
            </a:r>
            <a:r>
              <a:rPr lang="it-IT" b="1" dirty="0" smtClean="0"/>
              <a:t> di educazione al gusto (in collaborazione con Slow </a:t>
            </a:r>
            <a:r>
              <a:rPr lang="it-IT" b="1" dirty="0" err="1" smtClean="0"/>
              <a:t>Food</a:t>
            </a:r>
            <a:r>
              <a:rPr lang="it-IT" b="1" dirty="0" smtClean="0"/>
              <a:t> Catanzaro)</a:t>
            </a:r>
            <a:endParaRPr lang="pl-PL" b="1" dirty="0"/>
          </a:p>
          <a:p>
            <a:r>
              <a:rPr lang="it-IT" b="1" dirty="0" smtClean="0"/>
              <a:t>Creazione di materiale informativo/educativo per una corretta alimentazione e un corretto stile di vita</a:t>
            </a:r>
          </a:p>
          <a:p>
            <a:r>
              <a:rPr lang="it-IT" b="1" dirty="0" smtClean="0"/>
              <a:t>Creazione di una coreografia sul tema del cibo e della salute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33476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310</TotalTime>
  <Words>320</Words>
  <Application>Microsoft Office PowerPoint</Application>
  <PresentationFormat>Personalizzato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Jon</vt:lpstr>
      <vt:lpstr>P    Progetto Erasmus +  KA2 “IPSO FACTO” (Innovative Pedagogical Scenario On Food And Consumption Trends and Opportunities)</vt:lpstr>
      <vt:lpstr>Diapositiva 2</vt:lpstr>
      <vt:lpstr>Gli Istituti partner </vt:lpstr>
      <vt:lpstr>I paesi partner</vt:lpstr>
      <vt:lpstr>Attività di apprendimento, d’insegnamento o di formazione  </vt:lpstr>
      <vt:lpstr>Visite transnazionali  dei coordinatori</vt:lpstr>
      <vt:lpstr>Gli obiettivi e i risultati attesi </vt:lpstr>
      <vt:lpstr>Le principali attività e i prodotti da realizzare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Mirosław Baran</dc:creator>
  <cp:lastModifiedBy>Perlina</cp:lastModifiedBy>
  <cp:revision>65</cp:revision>
  <dcterms:created xsi:type="dcterms:W3CDTF">2017-08-31T18:40:51Z</dcterms:created>
  <dcterms:modified xsi:type="dcterms:W3CDTF">2017-09-10T16:41:02Z</dcterms:modified>
</cp:coreProperties>
</file>