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58" r:id="rId2"/>
    <p:sldId id="256" r:id="rId3"/>
    <p:sldId id="257" r:id="rId4"/>
    <p:sldId id="284" r:id="rId5"/>
    <p:sldId id="340" r:id="rId6"/>
    <p:sldId id="342" r:id="rId7"/>
    <p:sldId id="285" r:id="rId8"/>
    <p:sldId id="345" r:id="rId9"/>
    <p:sldId id="258" r:id="rId10"/>
    <p:sldId id="259" r:id="rId11"/>
    <p:sldId id="287" r:id="rId12"/>
    <p:sldId id="286" r:id="rId13"/>
    <p:sldId id="289" r:id="rId14"/>
    <p:sldId id="288" r:id="rId15"/>
    <p:sldId id="290" r:id="rId16"/>
    <p:sldId id="333" r:id="rId17"/>
    <p:sldId id="334" r:id="rId18"/>
    <p:sldId id="335" r:id="rId19"/>
    <p:sldId id="337" r:id="rId20"/>
    <p:sldId id="338" r:id="rId21"/>
    <p:sldId id="341" r:id="rId22"/>
    <p:sldId id="344" r:id="rId23"/>
    <p:sldId id="360" r:id="rId24"/>
    <p:sldId id="347" r:id="rId25"/>
    <p:sldId id="346" r:id="rId26"/>
    <p:sldId id="349" r:id="rId27"/>
    <p:sldId id="350" r:id="rId28"/>
    <p:sldId id="359" r:id="rId29"/>
    <p:sldId id="351" r:id="rId30"/>
  </p:sldIdLst>
  <p:sldSz cx="10693400" cy="7556500"/>
  <p:notesSz cx="10693400" cy="75565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6380" autoAdjust="0"/>
  </p:normalViewPr>
  <p:slideViewPr>
    <p:cSldViewPr>
      <p:cViewPr>
        <p:scale>
          <a:sx n="70" d="100"/>
          <a:sy n="70" d="100"/>
        </p:scale>
        <p:origin x="-420" y="51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373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6057900" y="0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3EE96-6140-47B5-8676-4EA35B8C986C}" type="datetimeFigureOut">
              <a:rPr lang="it-IT" smtClean="0"/>
              <a:pPr/>
              <a:t>29/11/2015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7177088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 smtClean="0"/>
              <a:t>realizzato a partire da materiale pubblicato sul sito Erasmus Plus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6057900" y="7177088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9BF6A-3FB6-412C-8733-0BDBE713AFC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6DD38-41C4-4822-9149-3F64D08BCF7E}" type="datetimeFigureOut">
              <a:rPr lang="it-IT" smtClean="0"/>
              <a:pPr/>
              <a:t>29/11/2015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6738"/>
            <a:ext cx="4010025" cy="2833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1069975" y="3589338"/>
            <a:ext cx="8553450" cy="340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 smtClean="0"/>
              <a:t>realizzato a partire da materiale pubblicato sul sito Erasmus Plus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6057900" y="7177088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C1B0E-3FCC-4A9A-83D3-AF3FDA4B98A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C1B0E-3FCC-4A9A-83D3-AF3FDA4B98A0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realizzato a partire da materiale pubblicato sul sito Erasmus Plus</a:t>
            </a:r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realizzato a partire da materiale pubblicato sul sito Erasmus Plus</a:t>
            </a:r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realizzato a partire da materiale pubblicato sul sito Erasmus Plus</a:t>
            </a:r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C1B0E-3FCC-4A9A-83D3-AF3FDA4B98A0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realizzato a partire da materiale pubblicato sul sito Erasmus Plus</a:t>
            </a:r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realizzato a partire da materiale pubblicato sul sito Erasmus Plus</a:t>
            </a:r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realizzato a partire da materiale pubblicato sul sito Erasmus Plus</a:t>
            </a:r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C1B0E-3FCC-4A9A-83D3-AF3FDA4B98A0}" type="slidenum">
              <a:rPr lang="it-IT" smtClean="0"/>
              <a:pPr/>
              <a:t>27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realizzato a partire da materiale pubblicato sul sito Erasmus Plus</a:t>
            </a:r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realizzato a partire da materiale pubblicato sul sito Erasmus Plus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9C1B0E-3FCC-4A9A-83D3-AF3FDA4B98A0}" type="slidenum">
              <a:rPr lang="it-IT" smtClean="0"/>
              <a:pPr/>
              <a:t>28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79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F909B-A11A-4451-A3BB-403FE389C2E2}" type="datetime1">
              <a:rPr lang="en-US" smtClean="0"/>
              <a:pPr/>
              <a:t>11/29/2015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1">
                <a:solidFill>
                  <a:srgbClr val="CC6500"/>
                </a:solidFill>
                <a:latin typeface="Century Gothic"/>
                <a:cs typeface="Century Gothic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pPr marL="25400">
                <a:lnSpc>
                  <a:spcPct val="100000"/>
                </a:lnSpc>
              </a:pPr>
              <a:t>‹N›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C650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55E5B-F6D1-4D91-A0F2-5D1447E3326B}" type="datetime1">
              <a:rPr lang="en-US" smtClean="0"/>
              <a:pPr/>
              <a:t>11/29/2015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1">
                <a:solidFill>
                  <a:srgbClr val="CC6500"/>
                </a:solidFill>
                <a:latin typeface="Century Gothic"/>
                <a:cs typeface="Century Gothic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pPr marL="25400">
                <a:lnSpc>
                  <a:spcPct val="100000"/>
                </a:lnSpc>
              </a:pPr>
              <a:t>‹N›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74073" y="348995"/>
            <a:ext cx="9143996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252850" y="4283964"/>
            <a:ext cx="3479291" cy="23042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C650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36FCB-F166-4637-B2FF-7EB94B8AFB63}" type="datetime1">
              <a:rPr lang="en-US" smtClean="0"/>
              <a:pPr/>
              <a:t>11/29/2015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1">
                <a:solidFill>
                  <a:srgbClr val="CC6500"/>
                </a:solidFill>
                <a:latin typeface="Century Gothic"/>
                <a:cs typeface="Century Gothic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pPr marL="25400">
                <a:lnSpc>
                  <a:spcPct val="100000"/>
                </a:lnSpc>
              </a:pPr>
              <a:t>‹N›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C650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736AD-43CE-4C1B-B3E3-50F1EE01B873}" type="datetime1">
              <a:rPr lang="en-US" smtClean="0"/>
              <a:pPr/>
              <a:t>11/29/2015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1">
                <a:solidFill>
                  <a:srgbClr val="CC6500"/>
                </a:solidFill>
                <a:latin typeface="Century Gothic"/>
                <a:cs typeface="Century Gothic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pPr marL="25400">
                <a:lnSpc>
                  <a:spcPct val="100000"/>
                </a:lnSpc>
              </a:pPr>
              <a:t>‹N›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C6EC0-CB15-43A9-A659-123D79456E82}" type="datetime1">
              <a:rPr lang="en-US" smtClean="0"/>
              <a:pPr/>
              <a:t>11/29/2015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1">
                <a:solidFill>
                  <a:srgbClr val="CC6500"/>
                </a:solidFill>
                <a:latin typeface="Century Gothic"/>
                <a:cs typeface="Century Gothic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pPr marL="25400">
                <a:lnSpc>
                  <a:spcPct val="100000"/>
                </a:lnSpc>
              </a:pPr>
              <a:t>‹N›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DCFD6-816A-49D6-89C7-4AFFFD2C7F3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74073" y="348995"/>
            <a:ext cx="9143996" cy="68579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264" y="1812791"/>
            <a:ext cx="410487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CC650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95386" y="3457315"/>
            <a:ext cx="6102627" cy="2647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7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ACB03-9770-4E10-B44B-493144D63C78}" type="datetime1">
              <a:rPr lang="en-US" smtClean="0"/>
              <a:pPr/>
              <a:t>11/29/2015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6830" y="6712568"/>
            <a:ext cx="191134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1">
                <a:solidFill>
                  <a:srgbClr val="CC6500"/>
                </a:solidFill>
                <a:latin typeface="Century Gothic"/>
                <a:cs typeface="Century Gothic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pPr marL="25400">
                <a:lnSpc>
                  <a:spcPct val="100000"/>
                </a:lnSpc>
              </a:pPr>
              <a:t>‹N›</a:t>
            </a:fld>
            <a:endParaRPr spc="-1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europass.isfol.it/eurolibretti/RichiestaIscrizioneNew.asp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://europass.isfol.it/eurolibretti/loginNew.asp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34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4584700" y="196850"/>
            <a:ext cx="1628700" cy="104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1844270"/>
            <a:ext cx="1069340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  <a:tab pos="6119813" algn="r"/>
              </a:tabLst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State </a:t>
            </a:r>
            <a:r>
              <a:rPr kumimoji="0" lang="it-IT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of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Art </a:t>
            </a:r>
            <a:r>
              <a:rPr kumimoji="0" lang="it-IT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Erasmus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Plus 2014-2020 Calabria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  <a:tab pos="6119813" algn="r"/>
              </a:tabLst>
            </a:pPr>
            <a:endParaRPr kumimoji="0" lang="it-IT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  <a:tab pos="6119813" algn="r"/>
              </a:tabLst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Piano Formazione Territoriale –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  <a:tab pos="6119813" algn="r"/>
              </a:tabLst>
            </a:pPr>
            <a:r>
              <a:rPr kumimoji="0" lang="it-IT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Erasmus+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Nuovo programma di formazione per l’istruzione, la formazione, la gioventù e lo sport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  <a:tab pos="6119813" algn="r"/>
              </a:tabLst>
            </a:pPr>
            <a:endParaRPr lang="it-IT" sz="2400" b="1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  <a:tab pos="6119813" algn="r"/>
              </a:tabLst>
            </a:pPr>
            <a:endParaRPr kumimoji="0" lang="it-IT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algn="ctr"/>
            <a:r>
              <a:rPr lang="it-IT" sz="2400" b="1" dirty="0" smtClean="0"/>
              <a:t>26 Ottobre 2015 Liceo Scientifico “l. Da Vinci”, Reggio Calabria  </a:t>
            </a:r>
          </a:p>
          <a:p>
            <a:pPr algn="ctr"/>
            <a:r>
              <a:rPr lang="it-IT" sz="2400" b="1" dirty="0" smtClean="0"/>
              <a:t>27 Ottobre 2015 IC V. Vivaldi, Catanzaro Lido</a:t>
            </a:r>
            <a:endParaRPr lang="it-IT" sz="2400" dirty="0" smtClean="0"/>
          </a:p>
          <a:p>
            <a:pPr algn="ctr"/>
            <a:r>
              <a:rPr lang="it-IT" sz="2400" b="1" dirty="0" smtClean="0"/>
              <a:t> 29 Ottobre 2015 IIS “</a:t>
            </a:r>
            <a:r>
              <a:rPr lang="it-IT" sz="2400" b="1" dirty="0" err="1" smtClean="0"/>
              <a:t>Valentini-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Majorana</a:t>
            </a:r>
            <a:r>
              <a:rPr lang="it-IT" sz="2400" b="1" dirty="0" smtClean="0"/>
              <a:t>”, </a:t>
            </a:r>
            <a:r>
              <a:rPr lang="it-IT" sz="2400" b="1" dirty="0" err="1" smtClean="0"/>
              <a:t>Castrolibero</a:t>
            </a:r>
            <a:r>
              <a:rPr lang="it-IT" sz="2400" b="1" dirty="0" smtClean="0"/>
              <a:t> (CS)</a:t>
            </a:r>
            <a:endParaRPr lang="it-IT" sz="2400" dirty="0" smtClean="0"/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  <a:tab pos="6119813" algn="r"/>
              </a:tabLst>
            </a:pPr>
            <a:endParaRPr kumimoji="0" lang="it-IT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  <a:tab pos="6119813" algn="r"/>
              </a:tabLst>
            </a:pPr>
            <a:endParaRPr kumimoji="0" lang="it-IT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Shape 34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4737100" y="349250"/>
            <a:ext cx="1628700" cy="104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52076" y="1686299"/>
            <a:ext cx="587057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00" b="1" spc="-30" dirty="0">
                <a:solidFill>
                  <a:srgbClr val="CC6500"/>
                </a:solidFill>
                <a:latin typeface="Century Gothic"/>
                <a:cs typeface="Century Gothic"/>
              </a:rPr>
              <a:t>Co</a:t>
            </a:r>
            <a:r>
              <a:rPr sz="3400" b="1" spc="-35" dirty="0">
                <a:solidFill>
                  <a:srgbClr val="CC6500"/>
                </a:solidFill>
                <a:latin typeface="Century Gothic"/>
                <a:cs typeface="Century Gothic"/>
              </a:rPr>
              <a:t>m</a:t>
            </a:r>
            <a:r>
              <a:rPr sz="3400" b="1" spc="-15" dirty="0">
                <a:solidFill>
                  <a:srgbClr val="CC6500"/>
                </a:solidFill>
                <a:latin typeface="Century Gothic"/>
                <a:cs typeface="Century Gothic"/>
              </a:rPr>
              <a:t>’</a:t>
            </a:r>
            <a:r>
              <a:rPr sz="3400" b="1" spc="-25" dirty="0">
                <a:solidFill>
                  <a:srgbClr val="CC6500"/>
                </a:solidFill>
                <a:latin typeface="Century Gothic"/>
                <a:cs typeface="Century Gothic"/>
              </a:rPr>
              <a:t>è</a:t>
            </a:r>
            <a:r>
              <a:rPr sz="3400" b="1" spc="105" dirty="0">
                <a:solidFill>
                  <a:srgbClr val="CC6500"/>
                </a:solidFill>
                <a:latin typeface="Times New Roman"/>
                <a:cs typeface="Times New Roman"/>
              </a:rPr>
              <a:t> </a:t>
            </a:r>
            <a:r>
              <a:rPr sz="3400" b="1" spc="-30" dirty="0">
                <a:solidFill>
                  <a:srgbClr val="CC6500"/>
                </a:solidFill>
                <a:latin typeface="Century Gothic"/>
                <a:cs typeface="Century Gothic"/>
              </a:rPr>
              <a:t>compo</a:t>
            </a:r>
            <a:r>
              <a:rPr sz="3400" b="1" spc="-10" dirty="0">
                <a:solidFill>
                  <a:srgbClr val="CC6500"/>
                </a:solidFill>
                <a:latin typeface="Century Gothic"/>
                <a:cs typeface="Century Gothic"/>
              </a:rPr>
              <a:t>s</a:t>
            </a:r>
            <a:r>
              <a:rPr sz="3400" b="1" spc="-20" dirty="0">
                <a:solidFill>
                  <a:srgbClr val="CC6500"/>
                </a:solidFill>
                <a:latin typeface="Century Gothic"/>
                <a:cs typeface="Century Gothic"/>
              </a:rPr>
              <a:t>to</a:t>
            </a:r>
            <a:r>
              <a:rPr sz="3400" b="1" spc="130" dirty="0">
                <a:solidFill>
                  <a:srgbClr val="CC6500"/>
                </a:solidFill>
                <a:latin typeface="Times New Roman"/>
                <a:cs typeface="Times New Roman"/>
              </a:rPr>
              <a:t> </a:t>
            </a:r>
            <a:r>
              <a:rPr sz="3400" b="1" spc="-10" dirty="0">
                <a:solidFill>
                  <a:srgbClr val="CC6500"/>
                </a:solidFill>
                <a:latin typeface="Century Gothic"/>
                <a:cs typeface="Century Gothic"/>
              </a:rPr>
              <a:t>l</a:t>
            </a:r>
            <a:r>
              <a:rPr sz="3400" b="1" spc="-25" dirty="0">
                <a:solidFill>
                  <a:srgbClr val="CC6500"/>
                </a:solidFill>
                <a:latin typeface="Century Gothic"/>
                <a:cs typeface="Century Gothic"/>
              </a:rPr>
              <a:t>’Acco</a:t>
            </a:r>
            <a:r>
              <a:rPr sz="3400" b="1" spc="-10" dirty="0">
                <a:solidFill>
                  <a:srgbClr val="CC6500"/>
                </a:solidFill>
                <a:latin typeface="Century Gothic"/>
                <a:cs typeface="Century Gothic"/>
              </a:rPr>
              <a:t>r</a:t>
            </a:r>
            <a:r>
              <a:rPr sz="3400" b="1" spc="-25" dirty="0">
                <a:solidFill>
                  <a:srgbClr val="CC6500"/>
                </a:solidFill>
                <a:latin typeface="Century Gothic"/>
                <a:cs typeface="Century Gothic"/>
              </a:rPr>
              <a:t>do</a:t>
            </a:r>
            <a:endParaRPr sz="34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8617" y="2330451"/>
            <a:ext cx="7423784" cy="5216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21218B"/>
              </a:buClr>
              <a:buFont typeface="Wingdings"/>
              <a:buChar char=""/>
              <a:tabLst>
                <a:tab pos="355600" algn="l"/>
              </a:tabLst>
            </a:pPr>
            <a:r>
              <a:rPr sz="2400" b="1" spc="-20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A</a:t>
            </a:r>
            <a:r>
              <a:rPr sz="2400" b="1" spc="-25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cc</a:t>
            </a:r>
            <a:r>
              <a:rPr sz="2400" b="1" spc="-20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o</a:t>
            </a:r>
            <a:r>
              <a:rPr sz="2400" b="1" spc="-15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r</a:t>
            </a:r>
            <a:r>
              <a:rPr sz="2400" b="1" spc="-5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d</a:t>
            </a:r>
            <a:r>
              <a:rPr sz="2400" b="1" spc="-20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o</a:t>
            </a:r>
            <a:r>
              <a:rPr sz="2400" b="1" spc="85" dirty="0">
                <a:solidFill>
                  <a:srgbClr val="21218B"/>
                </a:solidFill>
                <a:latin typeface="Century Gothic" pitchFamily="34" charset="0"/>
                <a:cs typeface="Times New Roman"/>
              </a:rPr>
              <a:t> </a:t>
            </a:r>
            <a:r>
              <a:rPr sz="2400" b="1" spc="-10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f</a:t>
            </a:r>
            <a:r>
              <a:rPr sz="2400" b="1" spc="20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i</a:t>
            </a:r>
            <a:r>
              <a:rPr sz="2400" b="1" spc="-15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n</a:t>
            </a:r>
            <a:r>
              <a:rPr sz="2400" b="1" spc="-10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a</a:t>
            </a:r>
            <a:r>
              <a:rPr sz="2400" b="1" spc="-15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n</a:t>
            </a:r>
            <a:r>
              <a:rPr sz="2400" b="1" spc="-30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z</a:t>
            </a:r>
            <a:r>
              <a:rPr sz="2400" b="1" spc="10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i</a:t>
            </a:r>
            <a:r>
              <a:rPr sz="2400" b="1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a</a:t>
            </a:r>
            <a:r>
              <a:rPr sz="2400" b="1" spc="-25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r</a:t>
            </a:r>
            <a:r>
              <a:rPr sz="2400" b="1" spc="10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i</a:t>
            </a:r>
            <a:r>
              <a:rPr sz="2400" b="1" spc="-20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o</a:t>
            </a:r>
            <a:endParaRPr sz="2400" b="1" dirty="0">
              <a:latin typeface="Century Gothic" pitchFamily="34" charset="0"/>
              <a:cs typeface="Century Gothic"/>
            </a:endParaRPr>
          </a:p>
          <a:p>
            <a:pPr>
              <a:lnSpc>
                <a:spcPct val="100000"/>
              </a:lnSpc>
              <a:spcBef>
                <a:spcPts val="6"/>
              </a:spcBef>
              <a:buClr>
                <a:srgbClr val="21218B"/>
              </a:buClr>
              <a:buFont typeface="Wingdings"/>
              <a:buChar char=""/>
            </a:pPr>
            <a:endParaRPr sz="3000" b="1" dirty="0">
              <a:latin typeface="Century Gothic" pitchFamily="34" charset="0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21218B"/>
              </a:buClr>
              <a:buFont typeface="Wingdings"/>
              <a:buChar char=""/>
              <a:tabLst>
                <a:tab pos="355600" algn="l"/>
              </a:tabLst>
            </a:pPr>
            <a:r>
              <a:rPr sz="2400" b="1" u="heavy" spc="-20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A</a:t>
            </a:r>
            <a:r>
              <a:rPr sz="2400" b="1" u="heavy" spc="-5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ll</a:t>
            </a:r>
            <a:r>
              <a:rPr sz="2400" b="1" u="heavy" spc="-20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e</a:t>
            </a:r>
            <a:r>
              <a:rPr sz="2400" b="1" u="heavy" spc="-15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g</a:t>
            </a:r>
            <a:r>
              <a:rPr sz="2400" b="1" u="heavy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a</a:t>
            </a:r>
            <a:r>
              <a:rPr sz="2400" b="1" u="heavy" spc="-10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t</a:t>
            </a:r>
            <a:r>
              <a:rPr sz="2400" b="1" u="heavy" spc="-20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o</a:t>
            </a:r>
            <a:r>
              <a:rPr sz="2400" b="1" spc="35" dirty="0">
                <a:solidFill>
                  <a:srgbClr val="21218B"/>
                </a:solidFill>
                <a:latin typeface="Century Gothic" pitchFamily="34" charset="0"/>
                <a:cs typeface="Times New Roman"/>
              </a:rPr>
              <a:t> </a:t>
            </a:r>
            <a:r>
              <a:rPr sz="2400" b="1" u="heavy" spc="-15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I</a:t>
            </a:r>
            <a:r>
              <a:rPr sz="2400" b="1" spc="-10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:</a:t>
            </a:r>
            <a:r>
              <a:rPr sz="2400" b="1" spc="80" dirty="0">
                <a:solidFill>
                  <a:srgbClr val="21218B"/>
                </a:solidFill>
                <a:latin typeface="Century Gothic" pitchFamily="34" charset="0"/>
                <a:cs typeface="Times New Roman"/>
              </a:rPr>
              <a:t> </a:t>
            </a:r>
            <a:r>
              <a:rPr sz="2400" b="1" spc="-5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d</a:t>
            </a:r>
            <a:r>
              <a:rPr sz="2400" b="1" spc="-20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e</a:t>
            </a:r>
            <a:r>
              <a:rPr sz="2400" b="1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s</a:t>
            </a:r>
            <a:r>
              <a:rPr sz="2400" b="1" spc="-25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c</a:t>
            </a:r>
            <a:r>
              <a:rPr sz="2400" b="1" spc="-15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r</a:t>
            </a:r>
            <a:r>
              <a:rPr sz="2400" b="1" spc="20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i</a:t>
            </a:r>
            <a:r>
              <a:rPr sz="2400" b="1" spc="-15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z</a:t>
            </a:r>
            <a:r>
              <a:rPr sz="2400" b="1" spc="20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i</a:t>
            </a:r>
            <a:r>
              <a:rPr sz="2400" b="1" spc="-20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one</a:t>
            </a:r>
            <a:r>
              <a:rPr sz="2400" b="1" spc="20" dirty="0">
                <a:solidFill>
                  <a:srgbClr val="21218B"/>
                </a:solidFill>
                <a:latin typeface="Century Gothic" pitchFamily="34" charset="0"/>
                <a:cs typeface="Times New Roman"/>
              </a:rPr>
              <a:t> </a:t>
            </a:r>
            <a:r>
              <a:rPr sz="2400" b="1" spc="-5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d</a:t>
            </a:r>
            <a:r>
              <a:rPr sz="2400" b="1" spc="-20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e</a:t>
            </a:r>
            <a:r>
              <a:rPr sz="2400" b="1" spc="-5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ll</a:t>
            </a:r>
            <a:r>
              <a:rPr sz="2400" b="1" spc="-20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e</a:t>
            </a:r>
            <a:r>
              <a:rPr sz="2400" b="1" spc="60" dirty="0">
                <a:solidFill>
                  <a:srgbClr val="21218B"/>
                </a:solidFill>
                <a:latin typeface="Century Gothic" pitchFamily="34" charset="0"/>
                <a:cs typeface="Times New Roman"/>
              </a:rPr>
              <a:t> </a:t>
            </a:r>
            <a:r>
              <a:rPr sz="2400" b="1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a</a:t>
            </a:r>
            <a:r>
              <a:rPr sz="2400" b="1" spc="-10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tt</a:t>
            </a:r>
            <a:r>
              <a:rPr sz="2400" b="1" spc="10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i</a:t>
            </a:r>
            <a:r>
              <a:rPr sz="2400" b="1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v</a:t>
            </a:r>
            <a:r>
              <a:rPr sz="2400" b="1" spc="-5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i</a:t>
            </a:r>
            <a:r>
              <a:rPr sz="2400" b="1" spc="-10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t</a:t>
            </a:r>
            <a:r>
              <a:rPr sz="2400" b="1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à</a:t>
            </a:r>
            <a:r>
              <a:rPr sz="2400" b="1" spc="15" dirty="0">
                <a:solidFill>
                  <a:srgbClr val="21218B"/>
                </a:solidFill>
                <a:latin typeface="Century Gothic" pitchFamily="34" charset="0"/>
                <a:cs typeface="Times New Roman"/>
              </a:rPr>
              <a:t> </a:t>
            </a:r>
            <a:r>
              <a:rPr sz="2400" b="1" spc="-5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d</a:t>
            </a:r>
            <a:r>
              <a:rPr sz="2400" b="1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i</a:t>
            </a:r>
            <a:r>
              <a:rPr sz="2400" b="1" spc="55" dirty="0">
                <a:solidFill>
                  <a:srgbClr val="21218B"/>
                </a:solidFill>
                <a:latin typeface="Century Gothic" pitchFamily="34" charset="0"/>
                <a:cs typeface="Times New Roman"/>
              </a:rPr>
              <a:t> </a:t>
            </a:r>
            <a:r>
              <a:rPr sz="2400" b="1" spc="-10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p</a:t>
            </a:r>
            <a:r>
              <a:rPr sz="2400" b="1" spc="-15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r</a:t>
            </a:r>
            <a:r>
              <a:rPr sz="2400" b="1" spc="-20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o</a:t>
            </a:r>
            <a:r>
              <a:rPr sz="2400" b="1" spc="-15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getto</a:t>
            </a:r>
            <a:endParaRPr sz="2400" b="1" dirty="0">
              <a:latin typeface="Century Gothic" pitchFamily="34" charset="0"/>
              <a:cs typeface="Century Gothic"/>
            </a:endParaRPr>
          </a:p>
          <a:p>
            <a:pPr>
              <a:lnSpc>
                <a:spcPct val="100000"/>
              </a:lnSpc>
              <a:spcBef>
                <a:spcPts val="6"/>
              </a:spcBef>
              <a:buClr>
                <a:srgbClr val="21218B"/>
              </a:buClr>
              <a:buFont typeface="Wingdings"/>
              <a:buChar char=""/>
            </a:pPr>
            <a:endParaRPr sz="3000" b="1" dirty="0">
              <a:latin typeface="Century Gothic" pitchFamily="34" charset="0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21218B"/>
              </a:buClr>
              <a:buFont typeface="Wingdings"/>
              <a:buChar char=""/>
              <a:tabLst>
                <a:tab pos="355600" algn="l"/>
              </a:tabLst>
            </a:pPr>
            <a:r>
              <a:rPr sz="2400" b="1" u="heavy" spc="-20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A</a:t>
            </a:r>
            <a:r>
              <a:rPr sz="2400" b="1" u="heavy" spc="-5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ll</a:t>
            </a:r>
            <a:r>
              <a:rPr sz="2400" b="1" u="heavy" spc="-20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e</a:t>
            </a:r>
            <a:r>
              <a:rPr sz="2400" b="1" u="heavy" spc="-15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g</a:t>
            </a:r>
            <a:r>
              <a:rPr sz="2400" b="1" u="heavy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a</a:t>
            </a:r>
            <a:r>
              <a:rPr sz="2400" b="1" u="heavy" spc="-10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t</a:t>
            </a:r>
            <a:r>
              <a:rPr sz="2400" b="1" u="heavy" spc="-20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o</a:t>
            </a:r>
            <a:r>
              <a:rPr sz="2400" b="1" u="heavy" spc="-40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 </a:t>
            </a:r>
            <a:r>
              <a:rPr sz="2400" b="1" u="heavy" spc="-15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II</a:t>
            </a:r>
            <a:r>
              <a:rPr sz="2400" b="1" spc="-10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:</a:t>
            </a:r>
            <a:r>
              <a:rPr sz="2400" b="1" spc="80" dirty="0">
                <a:solidFill>
                  <a:srgbClr val="21218B"/>
                </a:solidFill>
                <a:latin typeface="Century Gothic" pitchFamily="34" charset="0"/>
                <a:cs typeface="Times New Roman"/>
              </a:rPr>
              <a:t> </a:t>
            </a:r>
            <a:r>
              <a:rPr sz="2400" b="1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B</a:t>
            </a:r>
            <a:r>
              <a:rPr sz="2400" b="1" spc="-10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u</a:t>
            </a:r>
            <a:r>
              <a:rPr sz="2400" b="1" spc="-5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d</a:t>
            </a:r>
            <a:r>
              <a:rPr sz="2400" b="1" spc="-15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get</a:t>
            </a:r>
            <a:r>
              <a:rPr sz="2400" b="1" spc="60" dirty="0">
                <a:solidFill>
                  <a:srgbClr val="21218B"/>
                </a:solidFill>
                <a:latin typeface="Century Gothic" pitchFamily="34" charset="0"/>
                <a:cs typeface="Times New Roman"/>
              </a:rPr>
              <a:t> </a:t>
            </a:r>
            <a:r>
              <a:rPr sz="2400" b="1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a</a:t>
            </a:r>
            <a:r>
              <a:rPr sz="2400" b="1" spc="-10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pp</a:t>
            </a:r>
            <a:r>
              <a:rPr sz="2400" b="1" spc="-15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r</a:t>
            </a:r>
            <a:r>
              <a:rPr sz="2400" b="1" spc="-20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o</a:t>
            </a:r>
            <a:r>
              <a:rPr sz="2400" b="1" spc="25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v</a:t>
            </a:r>
            <a:r>
              <a:rPr sz="2400" b="1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a</a:t>
            </a:r>
            <a:r>
              <a:rPr sz="2400" b="1" spc="-15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to</a:t>
            </a:r>
            <a:endParaRPr sz="2400" b="1" dirty="0">
              <a:latin typeface="Century Gothic" pitchFamily="34" charset="0"/>
              <a:cs typeface="Century Gothic"/>
            </a:endParaRPr>
          </a:p>
          <a:p>
            <a:pPr marL="355600" marR="5080" indent="-342900">
              <a:lnSpc>
                <a:spcPct val="200000"/>
              </a:lnSpc>
              <a:spcBef>
                <a:spcPts val="575"/>
              </a:spcBef>
              <a:buClr>
                <a:srgbClr val="21218B"/>
              </a:buClr>
              <a:buFont typeface="Wingdings"/>
              <a:buChar char=""/>
              <a:tabLst>
                <a:tab pos="355600" algn="l"/>
              </a:tabLst>
            </a:pPr>
            <a:r>
              <a:rPr sz="2400" b="1" u="heavy" spc="-20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A</a:t>
            </a:r>
            <a:r>
              <a:rPr sz="2400" b="1" u="heavy" spc="-5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ll</a:t>
            </a:r>
            <a:r>
              <a:rPr sz="2400" b="1" u="heavy" spc="-20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e</a:t>
            </a:r>
            <a:r>
              <a:rPr sz="2400" b="1" u="heavy" spc="-15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g</a:t>
            </a:r>
            <a:r>
              <a:rPr sz="2400" b="1" u="heavy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a</a:t>
            </a:r>
            <a:r>
              <a:rPr sz="2400" b="1" u="heavy" spc="-10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t</a:t>
            </a:r>
            <a:r>
              <a:rPr sz="2400" b="1" u="heavy" spc="-20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o</a:t>
            </a:r>
            <a:r>
              <a:rPr sz="2400" b="1" u="heavy" spc="-40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 </a:t>
            </a:r>
            <a:r>
              <a:rPr sz="2400" b="1" u="heavy" spc="-15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III</a:t>
            </a:r>
            <a:r>
              <a:rPr sz="2400" b="1" spc="-10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:</a:t>
            </a:r>
            <a:r>
              <a:rPr sz="2400" b="1" spc="90" dirty="0">
                <a:solidFill>
                  <a:srgbClr val="21218B"/>
                </a:solidFill>
                <a:latin typeface="Century Gothic" pitchFamily="34" charset="0"/>
                <a:cs typeface="Times New Roman"/>
              </a:rPr>
              <a:t> </a:t>
            </a:r>
            <a:r>
              <a:rPr sz="2400" b="1" spc="-25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m</a:t>
            </a:r>
            <a:r>
              <a:rPr sz="2400" b="1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a</a:t>
            </a:r>
            <a:r>
              <a:rPr sz="2400" b="1" spc="-15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n</a:t>
            </a:r>
            <a:r>
              <a:rPr sz="2400" b="1" spc="-10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u</a:t>
            </a:r>
            <a:r>
              <a:rPr sz="2400" b="1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a</a:t>
            </a:r>
            <a:r>
              <a:rPr sz="2400" b="1" spc="-5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l</a:t>
            </a:r>
            <a:r>
              <a:rPr sz="2400" b="1" spc="-20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e</a:t>
            </a:r>
            <a:r>
              <a:rPr sz="2400" b="1" spc="35" dirty="0">
                <a:solidFill>
                  <a:srgbClr val="21218B"/>
                </a:solidFill>
                <a:latin typeface="Century Gothic" pitchFamily="34" charset="0"/>
                <a:cs typeface="Times New Roman"/>
              </a:rPr>
              <a:t> </a:t>
            </a:r>
            <a:r>
              <a:rPr sz="2400" b="1" spc="-5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d’</a:t>
            </a:r>
            <a:r>
              <a:rPr sz="2400" b="1" spc="-10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u</a:t>
            </a:r>
            <a:r>
              <a:rPr sz="2400" b="1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s</a:t>
            </a:r>
            <a:r>
              <a:rPr sz="2400" b="1" spc="-20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o</a:t>
            </a:r>
            <a:r>
              <a:rPr sz="2400" b="1" spc="70" dirty="0">
                <a:solidFill>
                  <a:srgbClr val="21218B"/>
                </a:solidFill>
                <a:latin typeface="Century Gothic" pitchFamily="34" charset="0"/>
                <a:cs typeface="Times New Roman"/>
              </a:rPr>
              <a:t> </a:t>
            </a:r>
            <a:r>
              <a:rPr sz="2400" b="1" spc="-10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p</a:t>
            </a:r>
            <a:r>
              <a:rPr sz="2400" b="1" spc="-15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er</a:t>
            </a:r>
            <a:r>
              <a:rPr sz="2400" b="1" spc="70" dirty="0">
                <a:solidFill>
                  <a:srgbClr val="21218B"/>
                </a:solidFill>
                <a:latin typeface="Century Gothic" pitchFamily="34" charset="0"/>
                <a:cs typeface="Times New Roman"/>
              </a:rPr>
              <a:t> </a:t>
            </a:r>
            <a:r>
              <a:rPr sz="2400" b="1" spc="-5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l</a:t>
            </a:r>
            <a:r>
              <a:rPr sz="2400" b="1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a</a:t>
            </a:r>
            <a:r>
              <a:rPr sz="2400" b="1" spc="60" dirty="0">
                <a:solidFill>
                  <a:srgbClr val="21218B"/>
                </a:solidFill>
                <a:latin typeface="Century Gothic" pitchFamily="34" charset="0"/>
                <a:cs typeface="Times New Roman"/>
              </a:rPr>
              <a:t> </a:t>
            </a:r>
            <a:r>
              <a:rPr sz="2400" b="1" spc="-15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g</a:t>
            </a:r>
            <a:r>
              <a:rPr sz="2400" b="1" spc="-20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e</a:t>
            </a:r>
            <a:r>
              <a:rPr sz="2400" b="1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s</a:t>
            </a:r>
            <a:r>
              <a:rPr sz="2400" b="1" spc="-10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t</a:t>
            </a:r>
            <a:r>
              <a:rPr sz="2400" b="1" spc="20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i</a:t>
            </a:r>
            <a:r>
              <a:rPr sz="2400" b="1" spc="-20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one</a:t>
            </a:r>
            <a:r>
              <a:rPr sz="2400" b="1" spc="20" dirty="0">
                <a:solidFill>
                  <a:srgbClr val="21218B"/>
                </a:solidFill>
                <a:latin typeface="Century Gothic" pitchFamily="34" charset="0"/>
                <a:cs typeface="Times New Roman"/>
              </a:rPr>
              <a:t> </a:t>
            </a:r>
            <a:r>
              <a:rPr sz="2400" b="1" spc="-5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d</a:t>
            </a:r>
            <a:r>
              <a:rPr sz="2400" b="1" spc="-20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e</a:t>
            </a:r>
            <a:r>
              <a:rPr sz="2400" b="1" spc="-5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ll</a:t>
            </a:r>
            <a:r>
              <a:rPr sz="2400" b="1" spc="-20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e</a:t>
            </a:r>
            <a:r>
              <a:rPr sz="2400" b="1" spc="-10" dirty="0">
                <a:solidFill>
                  <a:srgbClr val="21218B"/>
                </a:solidFill>
                <a:latin typeface="Century Gothic" pitchFamily="34" charset="0"/>
                <a:cs typeface="Times New Roman"/>
              </a:rPr>
              <a:t> </a:t>
            </a:r>
            <a:r>
              <a:rPr sz="2400" b="1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a</a:t>
            </a:r>
            <a:r>
              <a:rPr sz="2400" b="1" spc="-10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tt</a:t>
            </a:r>
            <a:r>
              <a:rPr sz="2400" b="1" spc="10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i</a:t>
            </a:r>
            <a:r>
              <a:rPr sz="2400" b="1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v</a:t>
            </a:r>
            <a:r>
              <a:rPr sz="2400" b="1" spc="-15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i</a:t>
            </a:r>
            <a:r>
              <a:rPr sz="2400" b="1" spc="-10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t</a:t>
            </a:r>
            <a:r>
              <a:rPr sz="2400" b="1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à</a:t>
            </a:r>
            <a:r>
              <a:rPr sz="2400" b="1" spc="25" dirty="0">
                <a:solidFill>
                  <a:srgbClr val="21218B"/>
                </a:solidFill>
                <a:latin typeface="Century Gothic" pitchFamily="34" charset="0"/>
                <a:cs typeface="Times New Roman"/>
              </a:rPr>
              <a:t> </a:t>
            </a:r>
            <a:r>
              <a:rPr sz="2400" b="1" spc="-20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e</a:t>
            </a:r>
            <a:r>
              <a:rPr sz="2400" b="1" spc="60" dirty="0">
                <a:solidFill>
                  <a:srgbClr val="21218B"/>
                </a:solidFill>
                <a:latin typeface="Century Gothic" pitchFamily="34" charset="0"/>
                <a:cs typeface="Times New Roman"/>
              </a:rPr>
              <a:t> </a:t>
            </a:r>
            <a:r>
              <a:rPr sz="2400" b="1" spc="-5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d</a:t>
            </a:r>
            <a:r>
              <a:rPr sz="2400" b="1" spc="-20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e</a:t>
            </a:r>
            <a:r>
              <a:rPr sz="2400" b="1" dirty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l</a:t>
            </a:r>
            <a:r>
              <a:rPr sz="2400" b="1" spc="70" dirty="0">
                <a:solidFill>
                  <a:srgbClr val="21218B"/>
                </a:solidFill>
                <a:latin typeface="Century Gothic" pitchFamily="34" charset="0"/>
                <a:cs typeface="Times New Roman"/>
              </a:rPr>
              <a:t> </a:t>
            </a:r>
            <a:r>
              <a:rPr sz="2400" b="1" spc="-10" dirty="0" smtClean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bu</a:t>
            </a:r>
            <a:r>
              <a:rPr sz="2400" b="1" spc="-5" dirty="0" smtClean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d</a:t>
            </a:r>
            <a:r>
              <a:rPr sz="2400" b="1" spc="-15" dirty="0" smtClean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get</a:t>
            </a:r>
            <a:endParaRPr lang="it-IT" sz="2400" b="1" spc="-15" dirty="0" smtClean="0">
              <a:solidFill>
                <a:srgbClr val="21218B"/>
              </a:solidFill>
              <a:latin typeface="Century Gothic" pitchFamily="34" charset="0"/>
              <a:cs typeface="Century Gothic"/>
            </a:endParaRPr>
          </a:p>
          <a:p>
            <a:pPr marL="355600" marR="5080" indent="-342900">
              <a:lnSpc>
                <a:spcPct val="200000"/>
              </a:lnSpc>
              <a:spcBef>
                <a:spcPts val="575"/>
              </a:spcBef>
              <a:buClr>
                <a:srgbClr val="21218B"/>
              </a:buClr>
              <a:buFont typeface="Wingdings"/>
              <a:buChar char=""/>
              <a:tabLst>
                <a:tab pos="355600" algn="l"/>
              </a:tabLst>
            </a:pPr>
            <a:r>
              <a:rPr lang="it-IT" sz="2400" b="1" spc="-15" dirty="0" smtClean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Allegato IV: modelli di </a:t>
            </a:r>
            <a:r>
              <a:rPr lang="it-IT" sz="2400" b="1" spc="-15" dirty="0" err="1" smtClean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mobility</a:t>
            </a:r>
            <a:r>
              <a:rPr lang="it-IT" sz="2400" b="1" spc="-15" dirty="0" smtClean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 agreement</a:t>
            </a:r>
          </a:p>
          <a:p>
            <a:pPr marL="355600" marR="5080" indent="-342900">
              <a:lnSpc>
                <a:spcPct val="200000"/>
              </a:lnSpc>
              <a:spcBef>
                <a:spcPts val="575"/>
              </a:spcBef>
              <a:buClr>
                <a:srgbClr val="21218B"/>
              </a:buClr>
              <a:buFont typeface="Wingdings"/>
              <a:buChar char=""/>
              <a:tabLst>
                <a:tab pos="355600" algn="l"/>
              </a:tabLst>
            </a:pPr>
            <a:endParaRPr sz="2400" b="1" dirty="0">
              <a:latin typeface="Century Gothic" pitchFamily="34" charset="0"/>
              <a:cs typeface="Century Gothic"/>
            </a:endParaRPr>
          </a:p>
        </p:txBody>
      </p:sp>
      <p:pic>
        <p:nvPicPr>
          <p:cNvPr id="4" name="Shape 34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4432300" y="152400"/>
            <a:ext cx="1905000" cy="95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41500" y="1812791"/>
            <a:ext cx="6400800" cy="2585323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chemeClr val="tx2"/>
                </a:solidFill>
              </a:rPr>
              <a:t>Dopo la firma dell’accordo:</a:t>
            </a:r>
            <a:br>
              <a:rPr lang="it-IT" dirty="0" smtClean="0">
                <a:solidFill>
                  <a:schemeClr val="tx2"/>
                </a:solidFill>
              </a:rPr>
            </a:br>
            <a:r>
              <a:rPr lang="it-IT" dirty="0" smtClean="0">
                <a:solidFill>
                  <a:schemeClr val="tx2"/>
                </a:solidFill>
              </a:rPr>
              <a:t/>
            </a:r>
            <a:br>
              <a:rPr lang="it-IT" dirty="0" smtClean="0">
                <a:solidFill>
                  <a:schemeClr val="tx2"/>
                </a:solidFill>
              </a:rPr>
            </a:br>
            <a:r>
              <a:rPr lang="it-IT" dirty="0" smtClean="0">
                <a:solidFill>
                  <a:schemeClr val="tx2"/>
                </a:solidFill>
              </a:rPr>
              <a:t> è arrivato il prefinanziamento</a:t>
            </a:r>
            <a:br>
              <a:rPr lang="it-IT" dirty="0" smtClean="0">
                <a:solidFill>
                  <a:schemeClr val="tx2"/>
                </a:solidFill>
              </a:rPr>
            </a:br>
            <a:r>
              <a:rPr lang="it-IT" dirty="0" smtClean="0">
                <a:solidFill>
                  <a:schemeClr val="tx2"/>
                </a:solidFill>
              </a:rPr>
              <a:t/>
            </a:r>
            <a:br>
              <a:rPr lang="it-IT" dirty="0" smtClean="0">
                <a:solidFill>
                  <a:schemeClr val="tx2"/>
                </a:solidFill>
              </a:rPr>
            </a:br>
            <a:r>
              <a:rPr lang="it-IT" dirty="0" smtClean="0">
                <a:solidFill>
                  <a:schemeClr val="tx2"/>
                </a:solidFill>
              </a:rPr>
              <a:t>…. a gennaio.</a:t>
            </a:r>
            <a:br>
              <a:rPr lang="it-IT" dirty="0" smtClean="0">
                <a:solidFill>
                  <a:schemeClr val="tx2"/>
                </a:solidFill>
              </a:rPr>
            </a:b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 flipV="1">
            <a:off x="2295386" y="4159250"/>
            <a:ext cx="6102627" cy="152400"/>
          </a:xfrm>
        </p:spPr>
        <p:txBody>
          <a:bodyPr/>
          <a:lstStyle/>
          <a:p>
            <a:r>
              <a:rPr lang="it-IT" dirty="0" smtClean="0"/>
              <a:t>P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2146300" y="4327783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  <a:latin typeface="Century Gothic" pitchFamily="34" charset="0"/>
              </a:rPr>
              <a:t>Prime mobilità realizzate con fondi della scuola</a:t>
            </a:r>
            <a:endParaRPr lang="it-IT" b="1" dirty="0">
              <a:solidFill>
                <a:srgbClr val="0070C0"/>
              </a:solidFill>
            </a:endParaRPr>
          </a:p>
        </p:txBody>
      </p:sp>
      <p:pic>
        <p:nvPicPr>
          <p:cNvPr id="6" name="Shape 34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4432300" y="0"/>
            <a:ext cx="1905000" cy="123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74700" y="1797051"/>
            <a:ext cx="92202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7950" marR="5080" indent="-1365885">
              <a:lnSpc>
                <a:spcPct val="100000"/>
              </a:lnSpc>
            </a:pPr>
            <a:r>
              <a:rPr lang="it-IT" sz="2800" b="1" spc="-25" dirty="0" smtClean="0">
                <a:solidFill>
                  <a:schemeClr val="tx2"/>
                </a:solidFill>
                <a:latin typeface="Century Gothic"/>
                <a:cs typeface="Century Gothic"/>
              </a:rPr>
              <a:t>Come avviene il</a:t>
            </a:r>
            <a:r>
              <a:rPr lang="it-IT" sz="2800" b="1" spc="70" dirty="0" smtClean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it-IT" sz="2800" b="1" spc="-5" dirty="0" smtClean="0">
                <a:solidFill>
                  <a:schemeClr val="tx2"/>
                </a:solidFill>
                <a:latin typeface="Century Gothic"/>
                <a:cs typeface="Century Gothic"/>
              </a:rPr>
              <a:t>Paga</a:t>
            </a:r>
            <a:r>
              <a:rPr lang="it-IT" sz="2800" b="1" spc="-25" dirty="0" smtClean="0">
                <a:solidFill>
                  <a:schemeClr val="tx2"/>
                </a:solidFill>
                <a:latin typeface="Century Gothic"/>
                <a:cs typeface="Century Gothic"/>
              </a:rPr>
              <a:t>m</a:t>
            </a:r>
            <a:r>
              <a:rPr lang="it-IT" sz="2800" b="1" spc="-5" dirty="0" smtClean="0">
                <a:solidFill>
                  <a:schemeClr val="tx2"/>
                </a:solidFill>
                <a:latin typeface="Century Gothic"/>
                <a:cs typeface="Century Gothic"/>
              </a:rPr>
              <a:t>en</a:t>
            </a:r>
            <a:r>
              <a:rPr lang="it-IT" sz="2800" b="1" spc="-10" dirty="0" smtClean="0">
                <a:solidFill>
                  <a:schemeClr val="tx2"/>
                </a:solidFill>
                <a:latin typeface="Century Gothic"/>
                <a:cs typeface="Century Gothic"/>
              </a:rPr>
              <a:t>t</a:t>
            </a:r>
            <a:r>
              <a:rPr lang="it-IT" sz="2800" b="1" dirty="0" smtClean="0">
                <a:solidFill>
                  <a:schemeClr val="tx2"/>
                </a:solidFill>
                <a:latin typeface="Century Gothic"/>
                <a:cs typeface="Century Gothic"/>
              </a:rPr>
              <a:t>o</a:t>
            </a:r>
            <a:r>
              <a:rPr lang="it-IT" sz="2800" b="1" spc="95" dirty="0" smtClean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it-IT" sz="2800" b="1" spc="-5" dirty="0" smtClean="0">
                <a:solidFill>
                  <a:schemeClr val="tx2"/>
                </a:solidFill>
                <a:latin typeface="Century Gothic"/>
                <a:cs typeface="Century Gothic"/>
              </a:rPr>
              <a:t>pe</a:t>
            </a:r>
            <a:r>
              <a:rPr lang="it-IT" sz="2800" b="1" spc="-10" dirty="0" smtClean="0">
                <a:solidFill>
                  <a:schemeClr val="tx2"/>
                </a:solidFill>
                <a:latin typeface="Century Gothic"/>
                <a:cs typeface="Century Gothic"/>
              </a:rPr>
              <a:t>r</a:t>
            </a:r>
            <a:r>
              <a:rPr lang="it-IT" sz="2800" b="1" spc="70" dirty="0" smtClean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it-IT" sz="2800" b="1" spc="-10" dirty="0" smtClean="0">
                <a:solidFill>
                  <a:schemeClr val="tx2"/>
                </a:solidFill>
                <a:latin typeface="Century Gothic"/>
                <a:cs typeface="Century Gothic"/>
              </a:rPr>
              <a:t>i</a:t>
            </a:r>
            <a:r>
              <a:rPr lang="it-IT" sz="2800" b="1" spc="70" dirty="0" smtClean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it-IT" sz="2800" b="1" spc="-5" dirty="0" smtClean="0">
                <a:solidFill>
                  <a:schemeClr val="tx2"/>
                </a:solidFill>
                <a:latin typeface="Century Gothic"/>
                <a:cs typeface="Century Gothic"/>
              </a:rPr>
              <a:t>p</a:t>
            </a:r>
            <a:r>
              <a:rPr lang="it-IT" sz="2800" b="1" spc="-10" dirty="0" smtClean="0">
                <a:solidFill>
                  <a:schemeClr val="tx2"/>
                </a:solidFill>
                <a:latin typeface="Century Gothic"/>
                <a:cs typeface="Century Gothic"/>
              </a:rPr>
              <a:t>r</a:t>
            </a:r>
            <a:r>
              <a:rPr lang="it-IT" sz="2800" b="1" spc="-5" dirty="0" smtClean="0">
                <a:solidFill>
                  <a:schemeClr val="tx2"/>
                </a:solidFill>
                <a:latin typeface="Century Gothic"/>
                <a:cs typeface="Century Gothic"/>
              </a:rPr>
              <a:t>oge</a:t>
            </a:r>
            <a:r>
              <a:rPr lang="it-IT" sz="2800" b="1" spc="-10" dirty="0" smtClean="0">
                <a:solidFill>
                  <a:schemeClr val="tx2"/>
                </a:solidFill>
                <a:latin typeface="Century Gothic"/>
                <a:cs typeface="Century Gothic"/>
              </a:rPr>
              <a:t>tti KA1:</a:t>
            </a:r>
          </a:p>
          <a:p>
            <a:pPr marL="1377950" marR="5080" indent="-1365885">
              <a:lnSpc>
                <a:spcPct val="100000"/>
              </a:lnSpc>
            </a:pPr>
            <a:endParaRPr lang="it-IT" sz="2800" b="1" spc="-10" dirty="0" smtClean="0">
              <a:solidFill>
                <a:schemeClr val="tx2"/>
              </a:solidFill>
              <a:latin typeface="Century Gothic"/>
              <a:cs typeface="Century Gothic"/>
            </a:endParaRPr>
          </a:p>
          <a:p>
            <a:pPr marL="1377950" marR="5080" indent="-1365885">
              <a:lnSpc>
                <a:spcPct val="100000"/>
              </a:lnSpc>
              <a:buFont typeface="Arial" pitchFamily="34" charset="0"/>
              <a:buChar char="•"/>
            </a:pPr>
            <a:r>
              <a:rPr lang="it-IT" sz="2800" b="1" spc="-10" dirty="0" smtClean="0">
                <a:solidFill>
                  <a:schemeClr val="tx2"/>
                </a:solidFill>
                <a:latin typeface="Century Gothic"/>
                <a:cs typeface="Century Gothic"/>
              </a:rPr>
              <a:t>Prefinanziamento dell’ 80% entra 30 giorni dall’entrata in vigore dell’accordo.</a:t>
            </a:r>
          </a:p>
          <a:p>
            <a:pPr marL="1377950" marR="5080" indent="-1365885">
              <a:lnSpc>
                <a:spcPct val="100000"/>
              </a:lnSpc>
              <a:buFont typeface="Arial" pitchFamily="34" charset="0"/>
              <a:buChar char="•"/>
            </a:pPr>
            <a:endParaRPr lang="it-IT" sz="2800" b="1" spc="-10" dirty="0" smtClean="0">
              <a:solidFill>
                <a:schemeClr val="tx2"/>
              </a:solidFill>
              <a:latin typeface="Century Gothic"/>
              <a:cs typeface="Century Gothic"/>
            </a:endParaRPr>
          </a:p>
          <a:p>
            <a:pPr marL="1377950" marR="5080" indent="-1365885">
              <a:lnSpc>
                <a:spcPct val="100000"/>
              </a:lnSpc>
              <a:buFont typeface="Arial" pitchFamily="34" charset="0"/>
              <a:buChar char="•"/>
            </a:pPr>
            <a:r>
              <a:rPr lang="it-IT" sz="2800" b="1" spc="-10" dirty="0" smtClean="0">
                <a:solidFill>
                  <a:schemeClr val="tx2"/>
                </a:solidFill>
                <a:latin typeface="Century Gothic"/>
                <a:cs typeface="Century Gothic"/>
              </a:rPr>
              <a:t>Saldo entro 60 giorni dall’invio del rapporto finale tramite il </a:t>
            </a:r>
            <a:r>
              <a:rPr lang="it-IT" sz="2800" b="1" spc="-10" dirty="0" err="1" smtClean="0">
                <a:solidFill>
                  <a:schemeClr val="tx2"/>
                </a:solidFill>
                <a:latin typeface="Century Gothic"/>
                <a:cs typeface="Century Gothic"/>
              </a:rPr>
              <a:t>Mobility</a:t>
            </a:r>
            <a:r>
              <a:rPr lang="it-IT" sz="2800" b="1" spc="-10" dirty="0" smtClean="0">
                <a:solidFill>
                  <a:schemeClr val="tx2"/>
                </a:solidFill>
                <a:latin typeface="Century Gothic"/>
                <a:cs typeface="Century Gothic"/>
              </a:rPr>
              <a:t> </a:t>
            </a:r>
            <a:r>
              <a:rPr lang="it-IT" sz="2800" b="1" spc="-10" dirty="0" err="1" smtClean="0">
                <a:solidFill>
                  <a:schemeClr val="tx2"/>
                </a:solidFill>
                <a:latin typeface="Century Gothic"/>
                <a:cs typeface="Century Gothic"/>
              </a:rPr>
              <a:t>Tool</a:t>
            </a:r>
            <a:r>
              <a:rPr lang="it-IT" sz="2800" b="1" spc="-10" dirty="0" smtClean="0">
                <a:solidFill>
                  <a:schemeClr val="tx2"/>
                </a:solidFill>
                <a:latin typeface="Century Gothic"/>
                <a:cs typeface="Century Gothic"/>
              </a:rPr>
              <a:t>.</a:t>
            </a:r>
          </a:p>
          <a:p>
            <a:pPr marL="1377950" marR="5080" indent="-1365885">
              <a:lnSpc>
                <a:spcPct val="100000"/>
              </a:lnSpc>
              <a:buFont typeface="Arial" pitchFamily="34" charset="0"/>
              <a:buChar char="•"/>
            </a:pPr>
            <a:endParaRPr lang="it-IT" sz="2800" b="1" spc="-10" dirty="0" smtClean="0">
              <a:solidFill>
                <a:schemeClr val="tx2"/>
              </a:solidFill>
              <a:latin typeface="Century Gothic"/>
              <a:cs typeface="Century Gothic"/>
            </a:endParaRPr>
          </a:p>
          <a:p>
            <a:pPr marL="1377950" marR="5080" indent="-1365885">
              <a:lnSpc>
                <a:spcPct val="100000"/>
              </a:lnSpc>
              <a:buFont typeface="Arial" pitchFamily="34" charset="0"/>
              <a:buChar char="•"/>
            </a:pPr>
            <a:r>
              <a:rPr lang="it-IT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I documenti  contabili</a:t>
            </a:r>
            <a:r>
              <a:rPr lang="it-IT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devono essere </a:t>
            </a:r>
            <a:r>
              <a:rPr lang="it-IT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conservati</a:t>
            </a:r>
            <a:r>
              <a:rPr lang="it-IT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agli atti per </a:t>
            </a:r>
            <a:r>
              <a:rPr lang="it-IT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3 ann</a:t>
            </a:r>
            <a:r>
              <a:rPr lang="it-IT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 se il finanziamento è </a:t>
            </a:r>
            <a:r>
              <a:rPr lang="it-IT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inferiore a 60.000€,</a:t>
            </a:r>
            <a:r>
              <a:rPr lang="it-IT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it-IT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5 anni</a:t>
            </a:r>
            <a:r>
              <a:rPr lang="it-IT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se l’importo è </a:t>
            </a:r>
            <a:r>
              <a:rPr lang="it-IT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superiore</a:t>
            </a:r>
            <a:endParaRPr lang="it-IT" sz="2000" b="1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pic>
        <p:nvPicPr>
          <p:cNvPr id="3" name="Shape 34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4432300" y="0"/>
            <a:ext cx="1905000" cy="118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erlina\Pictures\Immagine fascia chilometric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3195" y="1720850"/>
            <a:ext cx="8107010" cy="4775991"/>
          </a:xfrm>
          <a:prstGeom prst="rect">
            <a:avLst/>
          </a:prstGeom>
          <a:noFill/>
        </p:spPr>
      </p:pic>
      <p:pic>
        <p:nvPicPr>
          <p:cNvPr id="3" name="Shape 34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4432300" y="0"/>
            <a:ext cx="1905000" cy="118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673350" y="1797051"/>
            <a:ext cx="53467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7950" marR="5080" indent="-1365885" algn="ctr"/>
            <a:r>
              <a:rPr lang="it-IT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2" charset="0"/>
                <a:ea typeface="Microsoft YaHei" charset="-122"/>
              </a:rPr>
              <a:t>Voci di spesa   KA1</a:t>
            </a:r>
          </a:p>
          <a:p>
            <a:pPr marL="1377950" marR="5080" indent="-1365885">
              <a:lnSpc>
                <a:spcPct val="100000"/>
              </a:lnSpc>
            </a:pPr>
            <a:endParaRPr lang="it-IT" dirty="0">
              <a:latin typeface="Century Gothic"/>
              <a:cs typeface="Century Gothic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673350" y="2482850"/>
            <a:ext cx="5346700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indent="-227013">
              <a:spcBef>
                <a:spcPts val="600"/>
              </a:spcBef>
              <a:buClr>
                <a:srgbClr val="000000"/>
              </a:buClr>
              <a:buSzPct val="100000"/>
              <a:buFont typeface="Century Gothic" pitchFamily="34" charset="0"/>
              <a:buChar char="–"/>
              <a:tabLst>
                <a:tab pos="1600200" algn="l"/>
                <a:tab pos="2047875" algn="l"/>
                <a:tab pos="2497138" algn="l"/>
                <a:tab pos="2946400" algn="l"/>
                <a:tab pos="3395663" algn="l"/>
                <a:tab pos="3844925" algn="l"/>
                <a:tab pos="4294188" algn="l"/>
                <a:tab pos="4743450" algn="l"/>
                <a:tab pos="5192713" algn="l"/>
                <a:tab pos="5641975" algn="l"/>
                <a:tab pos="6091238" algn="l"/>
                <a:tab pos="6540500" algn="l"/>
                <a:tab pos="6989763" algn="l"/>
                <a:tab pos="7439025" algn="l"/>
                <a:tab pos="7888288" algn="l"/>
                <a:tab pos="8337550" algn="l"/>
                <a:tab pos="8786813" algn="l"/>
                <a:tab pos="9236075" algn="l"/>
                <a:tab pos="9685338" algn="l"/>
                <a:tab pos="10134600" algn="l"/>
                <a:tab pos="10583863" algn="l"/>
              </a:tabLst>
            </a:pPr>
            <a:r>
              <a:rPr lang="it-IT" sz="2400" b="1" dirty="0" smtClean="0">
                <a:solidFill>
                  <a:schemeClr val="accent1"/>
                </a:solidFill>
                <a:latin typeface="Century Gothic" pitchFamily="34" charset="0"/>
              </a:rPr>
              <a:t>VIAGGIO        </a:t>
            </a:r>
          </a:p>
          <a:p>
            <a:pPr lvl="3" indent="-227013">
              <a:spcBef>
                <a:spcPts val="600"/>
              </a:spcBef>
              <a:buClr>
                <a:srgbClr val="000000"/>
              </a:buClr>
              <a:buSzPct val="100000"/>
              <a:buFont typeface="Century Gothic" pitchFamily="34" charset="0"/>
              <a:buChar char="–"/>
              <a:tabLst>
                <a:tab pos="1600200" algn="l"/>
                <a:tab pos="2047875" algn="l"/>
                <a:tab pos="2497138" algn="l"/>
                <a:tab pos="2946400" algn="l"/>
                <a:tab pos="3395663" algn="l"/>
                <a:tab pos="3844925" algn="l"/>
                <a:tab pos="4294188" algn="l"/>
                <a:tab pos="4743450" algn="l"/>
                <a:tab pos="5192713" algn="l"/>
                <a:tab pos="5641975" algn="l"/>
                <a:tab pos="6091238" algn="l"/>
                <a:tab pos="6540500" algn="l"/>
                <a:tab pos="6989763" algn="l"/>
                <a:tab pos="7439025" algn="l"/>
                <a:tab pos="7888288" algn="l"/>
                <a:tab pos="8337550" algn="l"/>
                <a:tab pos="8786813" algn="l"/>
                <a:tab pos="9236075" algn="l"/>
                <a:tab pos="9685338" algn="l"/>
                <a:tab pos="10134600" algn="l"/>
                <a:tab pos="10583863" algn="l"/>
              </a:tabLst>
            </a:pPr>
            <a:r>
              <a:rPr lang="it-IT" sz="2400" b="1" dirty="0" smtClean="0">
                <a:solidFill>
                  <a:schemeClr val="accent1"/>
                </a:solidFill>
                <a:latin typeface="Century Gothic" pitchFamily="34" charset="0"/>
              </a:rPr>
              <a:t>SUPPORTO AGLI INDIVIDUI</a:t>
            </a:r>
          </a:p>
          <a:p>
            <a:pPr lvl="3" indent="-227013">
              <a:spcBef>
                <a:spcPts val="600"/>
              </a:spcBef>
              <a:buClr>
                <a:srgbClr val="000000"/>
              </a:buClr>
              <a:buSzPct val="100000"/>
              <a:buFont typeface="Century Gothic" pitchFamily="34" charset="0"/>
              <a:buChar char="–"/>
              <a:tabLst>
                <a:tab pos="1600200" algn="l"/>
                <a:tab pos="2047875" algn="l"/>
                <a:tab pos="2497138" algn="l"/>
                <a:tab pos="2946400" algn="l"/>
                <a:tab pos="3395663" algn="l"/>
                <a:tab pos="3844925" algn="l"/>
                <a:tab pos="4294188" algn="l"/>
                <a:tab pos="4743450" algn="l"/>
                <a:tab pos="5192713" algn="l"/>
                <a:tab pos="5641975" algn="l"/>
                <a:tab pos="6091238" algn="l"/>
                <a:tab pos="6540500" algn="l"/>
                <a:tab pos="6989763" algn="l"/>
                <a:tab pos="7439025" algn="l"/>
                <a:tab pos="7888288" algn="l"/>
                <a:tab pos="8337550" algn="l"/>
                <a:tab pos="8786813" algn="l"/>
                <a:tab pos="9236075" algn="l"/>
                <a:tab pos="9685338" algn="l"/>
                <a:tab pos="10134600" algn="l"/>
                <a:tab pos="10583863" algn="l"/>
              </a:tabLst>
            </a:pPr>
            <a:r>
              <a:rPr lang="it-IT" sz="2400" b="1" dirty="0" smtClean="0">
                <a:solidFill>
                  <a:schemeClr val="accent1"/>
                </a:solidFill>
                <a:latin typeface="Century Gothic" pitchFamily="34" charset="0"/>
              </a:rPr>
              <a:t>CONTRIBUTO PER IL CORSO</a:t>
            </a:r>
          </a:p>
          <a:p>
            <a:pPr lvl="3" indent="-227013">
              <a:spcBef>
                <a:spcPts val="600"/>
              </a:spcBef>
              <a:buClr>
                <a:srgbClr val="000000"/>
              </a:buClr>
              <a:buSzPct val="100000"/>
              <a:buFont typeface="Century Gothic" pitchFamily="34" charset="0"/>
              <a:buChar char="–"/>
              <a:tabLst>
                <a:tab pos="1600200" algn="l"/>
                <a:tab pos="2047875" algn="l"/>
                <a:tab pos="2497138" algn="l"/>
                <a:tab pos="2946400" algn="l"/>
                <a:tab pos="3395663" algn="l"/>
                <a:tab pos="3844925" algn="l"/>
                <a:tab pos="4294188" algn="l"/>
                <a:tab pos="4743450" algn="l"/>
                <a:tab pos="5192713" algn="l"/>
                <a:tab pos="5641975" algn="l"/>
                <a:tab pos="6091238" algn="l"/>
                <a:tab pos="6540500" algn="l"/>
                <a:tab pos="6989763" algn="l"/>
                <a:tab pos="7439025" algn="l"/>
                <a:tab pos="7888288" algn="l"/>
                <a:tab pos="8337550" algn="l"/>
                <a:tab pos="8786813" algn="l"/>
                <a:tab pos="9236075" algn="l"/>
                <a:tab pos="9685338" algn="l"/>
                <a:tab pos="10134600" algn="l"/>
                <a:tab pos="10583863" algn="l"/>
              </a:tabLst>
            </a:pPr>
            <a:r>
              <a:rPr lang="it-IT" sz="2400" b="1" dirty="0" smtClean="0">
                <a:solidFill>
                  <a:schemeClr val="accent1"/>
                </a:solidFill>
                <a:latin typeface="Century Gothic" pitchFamily="34" charset="0"/>
              </a:rPr>
              <a:t>CONTRIBUTO PER PERSONE CON BISOGNI SPECIALI </a:t>
            </a:r>
          </a:p>
          <a:p>
            <a:pPr lvl="3" indent="-227013">
              <a:spcBef>
                <a:spcPts val="600"/>
              </a:spcBef>
              <a:buClr>
                <a:srgbClr val="000000"/>
              </a:buClr>
              <a:buSzPct val="100000"/>
              <a:buFont typeface="Century Gothic" pitchFamily="34" charset="0"/>
              <a:buChar char="–"/>
              <a:tabLst>
                <a:tab pos="1600200" algn="l"/>
                <a:tab pos="2047875" algn="l"/>
                <a:tab pos="2497138" algn="l"/>
                <a:tab pos="2946400" algn="l"/>
                <a:tab pos="3395663" algn="l"/>
                <a:tab pos="3844925" algn="l"/>
                <a:tab pos="4294188" algn="l"/>
                <a:tab pos="4743450" algn="l"/>
                <a:tab pos="5192713" algn="l"/>
                <a:tab pos="5641975" algn="l"/>
                <a:tab pos="6091238" algn="l"/>
                <a:tab pos="6540500" algn="l"/>
                <a:tab pos="6989763" algn="l"/>
                <a:tab pos="7439025" algn="l"/>
                <a:tab pos="7888288" algn="l"/>
                <a:tab pos="8337550" algn="l"/>
                <a:tab pos="8786813" algn="l"/>
                <a:tab pos="9236075" algn="l"/>
                <a:tab pos="9685338" algn="l"/>
                <a:tab pos="10134600" algn="l"/>
                <a:tab pos="10583863" algn="l"/>
              </a:tabLst>
            </a:pPr>
            <a:r>
              <a:rPr lang="it-IT" sz="2400" b="1" dirty="0" smtClean="0">
                <a:solidFill>
                  <a:schemeClr val="accent1"/>
                </a:solidFill>
                <a:latin typeface="Century Gothic" pitchFamily="34" charset="0"/>
              </a:rPr>
              <a:t>SUPPORTO ORGANIZZATIVO</a:t>
            </a:r>
          </a:p>
          <a:p>
            <a:pPr lvl="3" indent="-227013">
              <a:spcBef>
                <a:spcPts val="600"/>
              </a:spcBef>
              <a:buClr>
                <a:srgbClr val="000000"/>
              </a:buClr>
              <a:buSzPct val="100000"/>
              <a:buFont typeface="Century Gothic" pitchFamily="34" charset="0"/>
              <a:buChar char="–"/>
              <a:tabLst>
                <a:tab pos="1600200" algn="l"/>
                <a:tab pos="2047875" algn="l"/>
                <a:tab pos="2497138" algn="l"/>
                <a:tab pos="2946400" algn="l"/>
                <a:tab pos="3395663" algn="l"/>
                <a:tab pos="3844925" algn="l"/>
                <a:tab pos="4294188" algn="l"/>
                <a:tab pos="4743450" algn="l"/>
                <a:tab pos="5192713" algn="l"/>
                <a:tab pos="5641975" algn="l"/>
                <a:tab pos="6091238" algn="l"/>
                <a:tab pos="6540500" algn="l"/>
                <a:tab pos="6989763" algn="l"/>
                <a:tab pos="7439025" algn="l"/>
                <a:tab pos="7888288" algn="l"/>
                <a:tab pos="8337550" algn="l"/>
                <a:tab pos="8786813" algn="l"/>
                <a:tab pos="9236075" algn="l"/>
                <a:tab pos="9685338" algn="l"/>
                <a:tab pos="10134600" algn="l"/>
                <a:tab pos="10583863" algn="l"/>
              </a:tabLst>
            </a:pPr>
            <a:endParaRPr lang="it-IT" sz="2400" b="1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pic>
        <p:nvPicPr>
          <p:cNvPr id="4" name="Shape 34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4432300" y="0"/>
            <a:ext cx="1905000" cy="111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689100" y="2330450"/>
            <a:ext cx="7696200" cy="4760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39725"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000" b="1" dirty="0" smtClean="0">
                <a:solidFill>
                  <a:srgbClr val="000000"/>
                </a:solidFill>
              </a:rPr>
              <a:t>La distanza dovrà essere verificata utilizzando esclusivamente lo strumento di calcolo fornito dalla CE e disponibile al seguente indirizzo web:</a:t>
            </a:r>
          </a:p>
          <a:p>
            <a:pPr marL="342900" indent="-339725" algn="ctr"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000" b="1" dirty="0" smtClean="0">
                <a:solidFill>
                  <a:srgbClr val="0066CC"/>
                </a:solidFill>
              </a:rPr>
              <a:t>http://ec.europa.eu/programmes/erasmus-plus/tools/distance_en.htm</a:t>
            </a:r>
          </a:p>
          <a:p>
            <a:pPr marL="342900" indent="-339725"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000" b="1" dirty="0" smtClean="0">
                <a:solidFill>
                  <a:srgbClr val="000000"/>
                </a:solidFill>
              </a:rPr>
              <a:t>Esempio</a:t>
            </a:r>
            <a:r>
              <a:rPr lang="it-IT" sz="2000" b="1" dirty="0">
                <a:solidFill>
                  <a:srgbClr val="000000"/>
                </a:solidFill>
              </a:rPr>
              <a:t>: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000" b="1" dirty="0">
                <a:solidFill>
                  <a:srgbClr val="000000"/>
                </a:solidFill>
              </a:rPr>
              <a:t>Città di partenza: Firenze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000" b="1" dirty="0">
                <a:solidFill>
                  <a:srgbClr val="000000"/>
                </a:solidFill>
              </a:rPr>
              <a:t>Città di destinazione: Oslo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000" b="1" dirty="0">
                <a:solidFill>
                  <a:srgbClr val="000000"/>
                </a:solidFill>
              </a:rPr>
              <a:t>Distanza rilevata dal calcolatore (Firenze→Oslo): 1795.68 km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sz="2000" b="1" dirty="0">
              <a:solidFill>
                <a:srgbClr val="000000"/>
              </a:solidFill>
            </a:endParaRP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000" b="1" dirty="0">
                <a:solidFill>
                  <a:srgbClr val="000000"/>
                </a:solidFill>
              </a:rPr>
              <a:t>                                 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000" b="1" dirty="0">
                <a:solidFill>
                  <a:srgbClr val="000000"/>
                </a:solidFill>
              </a:rPr>
              <a:t>		</a:t>
            </a:r>
            <a:endParaRPr lang="it-IT" sz="2000" b="1" dirty="0" smtClean="0">
              <a:solidFill>
                <a:srgbClr val="000000"/>
              </a:solidFill>
            </a:endParaRP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000" b="1" dirty="0" smtClean="0">
                <a:solidFill>
                  <a:srgbClr val="000000"/>
                </a:solidFill>
              </a:rPr>
              <a:t>fascia </a:t>
            </a:r>
            <a:r>
              <a:rPr lang="it-IT" sz="2000" b="1" dirty="0">
                <a:solidFill>
                  <a:srgbClr val="000000"/>
                </a:solidFill>
              </a:rPr>
              <a:t>corrispondente da selezionare </a:t>
            </a:r>
            <a:r>
              <a:rPr lang="it-IT" sz="2000" b="1" dirty="0" smtClean="0">
                <a:solidFill>
                  <a:srgbClr val="000000"/>
                </a:solidFill>
              </a:rPr>
              <a:t>nell’</a:t>
            </a:r>
            <a:r>
              <a:rPr lang="it-IT" sz="2000" b="1" dirty="0" err="1" smtClean="0">
                <a:solidFill>
                  <a:srgbClr val="000000"/>
                </a:solidFill>
              </a:rPr>
              <a:t>application</a:t>
            </a:r>
            <a:r>
              <a:rPr lang="it-IT" sz="2000" b="1" dirty="0" smtClean="0">
                <a:solidFill>
                  <a:srgbClr val="000000"/>
                </a:solidFill>
              </a:rPr>
              <a:t> </a:t>
            </a:r>
            <a:r>
              <a:rPr lang="it-IT" sz="2000" b="1" dirty="0" err="1">
                <a:solidFill>
                  <a:srgbClr val="000000"/>
                </a:solidFill>
              </a:rPr>
              <a:t>form</a:t>
            </a:r>
            <a:r>
              <a:rPr lang="it-IT" sz="2000" b="1" dirty="0">
                <a:solidFill>
                  <a:srgbClr val="000000"/>
                </a:solidFill>
              </a:rPr>
              <a:t>: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000" b="1" dirty="0">
                <a:solidFill>
                  <a:srgbClr val="000000"/>
                </a:solidFill>
              </a:rPr>
              <a:t>              		500-1999 km = € 275,00 (A/R)</a:t>
            </a:r>
          </a:p>
          <a:p>
            <a:pPr marL="342900" indent="-339725" algn="ctr">
              <a:spcBef>
                <a:spcPts val="400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it-IT" sz="2000" b="1" dirty="0">
              <a:solidFill>
                <a:srgbClr val="0066CC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527300" y="1797050"/>
            <a:ext cx="601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dirty="0" smtClean="0">
                <a:solidFill>
                  <a:srgbClr val="CC0000"/>
                </a:solidFill>
                <a:latin typeface="Century Gothic" pitchFamily="34" charset="0"/>
              </a:rPr>
              <a:t>Contributo</a:t>
            </a:r>
            <a:r>
              <a:rPr lang="it-IT" sz="2400" dirty="0" smtClean="0">
                <a:solidFill>
                  <a:srgbClr val="CC0000"/>
                </a:solidFill>
                <a:latin typeface="Century Gothic" pitchFamily="34" charset="0"/>
              </a:rPr>
              <a:t> </a:t>
            </a:r>
            <a:r>
              <a:rPr lang="it-IT" sz="2400" b="1" dirty="0" smtClean="0">
                <a:solidFill>
                  <a:srgbClr val="CC0000"/>
                </a:solidFill>
                <a:latin typeface="Century Gothic" pitchFamily="34" charset="0"/>
              </a:rPr>
              <a:t>Viaggio</a:t>
            </a:r>
            <a:endParaRPr lang="it-IT" sz="2400" b="1" dirty="0">
              <a:solidFill>
                <a:srgbClr val="CC0000"/>
              </a:solidFill>
              <a:latin typeface="Century Gothic" pitchFamily="34" charset="0"/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 rot="10800000" flipV="1">
            <a:off x="2146300" y="5149850"/>
            <a:ext cx="590550" cy="914400"/>
          </a:xfrm>
          <a:prstGeom prst="curvedRightArrow">
            <a:avLst>
              <a:gd name="adj1" fmla="val 21613"/>
              <a:gd name="adj2" fmla="val 43226"/>
              <a:gd name="adj3" fmla="val 38495"/>
            </a:avLst>
          </a:prstGeom>
          <a:solidFill>
            <a:srgbClr val="FFCC00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pic>
        <p:nvPicPr>
          <p:cNvPr id="5" name="Shape 34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4432300" y="0"/>
            <a:ext cx="1905000" cy="118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50900" y="2025650"/>
            <a:ext cx="9067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dirty="0" smtClean="0">
                <a:solidFill>
                  <a:srgbClr val="CC0000"/>
                </a:solidFill>
                <a:latin typeface="Century Gothic" pitchFamily="34" charset="0"/>
              </a:rPr>
              <a:t>Supporto Organizzativo               KA1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000" b="1" dirty="0" smtClean="0">
              <a:solidFill>
                <a:srgbClr val="000000"/>
              </a:solidFill>
              <a:latin typeface="Century Gothic" pitchFamily="34" charset="0"/>
            </a:endParaRP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b="1" dirty="0" smtClean="0">
                <a:solidFill>
                  <a:srgbClr val="000000"/>
                </a:solidFill>
                <a:latin typeface="Century Gothic" pitchFamily="34" charset="0"/>
              </a:rPr>
              <a:t>contributo calcolato sulla base di scale di costi unitari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b="1" dirty="0" smtClean="0">
                <a:solidFill>
                  <a:srgbClr val="000000"/>
                </a:solidFill>
                <a:latin typeface="Century Gothic" pitchFamily="34" charset="0"/>
              </a:rPr>
              <a:t> pro-capite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b="1" dirty="0" smtClean="0">
                <a:solidFill>
                  <a:srgbClr val="000000"/>
                </a:solidFill>
                <a:latin typeface="Century Gothic" pitchFamily="34" charset="0"/>
              </a:rPr>
              <a:t> 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b="1" dirty="0" smtClean="0">
                <a:solidFill>
                  <a:srgbClr val="000000"/>
                </a:solidFill>
                <a:latin typeface="Century Gothic" pitchFamily="34" charset="0"/>
              </a:rPr>
              <a:t>     1-100 partecipanti                  € 350 per partecipante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b="1" dirty="0" smtClean="0">
                <a:solidFill>
                  <a:srgbClr val="000000"/>
                </a:solidFill>
                <a:latin typeface="Century Gothic" pitchFamily="34" charset="0"/>
              </a:rPr>
              <a:t>                                        </a:t>
            </a:r>
          </a:p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b="1" dirty="0" smtClean="0">
                <a:solidFill>
                  <a:srgbClr val="000000"/>
                </a:solidFill>
                <a:latin typeface="Century Gothic" pitchFamily="34" charset="0"/>
              </a:rPr>
              <a:t>oltre 100 partecipanti              € 200 per ogni partecipante aggiuntivo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000" b="1" dirty="0" smtClean="0">
              <a:solidFill>
                <a:srgbClr val="000000"/>
              </a:solidFill>
              <a:latin typeface="Century Gothic" pitchFamily="34" charset="0"/>
            </a:endParaRP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b="1" dirty="0" smtClean="0">
                <a:solidFill>
                  <a:srgbClr val="000000"/>
                </a:solidFill>
                <a:latin typeface="Century Gothic" pitchFamily="34" charset="0"/>
              </a:rPr>
              <a:t>Es. </a:t>
            </a:r>
            <a:r>
              <a:rPr lang="it-IT" sz="2000" b="1" dirty="0" smtClean="0">
                <a:solidFill>
                  <a:srgbClr val="00B050"/>
                </a:solidFill>
                <a:latin typeface="Century Gothic" pitchFamily="34" charset="0"/>
              </a:rPr>
              <a:t>150</a:t>
            </a:r>
            <a:r>
              <a:rPr lang="it-IT" sz="2000" b="1" dirty="0" smtClean="0">
                <a:solidFill>
                  <a:srgbClr val="000000"/>
                </a:solidFill>
                <a:latin typeface="Century Gothic" pitchFamily="34" charset="0"/>
              </a:rPr>
              <a:t> partecipanti: </a:t>
            </a:r>
            <a:r>
              <a:rPr lang="it-IT" sz="2000" b="1" dirty="0" smtClean="0">
                <a:solidFill>
                  <a:srgbClr val="00B050"/>
                </a:solidFill>
                <a:latin typeface="Century Gothic" pitchFamily="34" charset="0"/>
              </a:rPr>
              <a:t>100</a:t>
            </a:r>
            <a:r>
              <a:rPr lang="it-IT" sz="2000" b="1" dirty="0" smtClean="0">
                <a:solidFill>
                  <a:srgbClr val="000000"/>
                </a:solidFill>
                <a:latin typeface="Century Gothic" pitchFamily="34" charset="0"/>
              </a:rPr>
              <a:t>x€350 + </a:t>
            </a:r>
            <a:r>
              <a:rPr lang="it-IT" sz="2000" b="1" dirty="0" smtClean="0">
                <a:solidFill>
                  <a:srgbClr val="00B050"/>
                </a:solidFill>
                <a:latin typeface="Century Gothic" pitchFamily="34" charset="0"/>
              </a:rPr>
              <a:t>50</a:t>
            </a:r>
            <a:r>
              <a:rPr lang="it-IT" sz="2000" b="1" dirty="0" smtClean="0">
                <a:solidFill>
                  <a:srgbClr val="000000"/>
                </a:solidFill>
                <a:latin typeface="Century Gothic" pitchFamily="34" charset="0"/>
              </a:rPr>
              <a:t>x€200 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000" b="1" dirty="0" smtClean="0">
              <a:solidFill>
                <a:srgbClr val="000000"/>
              </a:solidFill>
              <a:latin typeface="Century Gothic" pitchFamily="34" charset="0"/>
            </a:endParaRP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b="1" dirty="0" smtClean="0">
                <a:solidFill>
                  <a:srgbClr val="000000"/>
                </a:solidFill>
                <a:latin typeface="Century Gothic" pitchFamily="34" charset="0"/>
              </a:rPr>
              <a:t>A questa voce di spesa possono essere imputati in generale tutti i costi direttamente legati alla realizzazione delle attività di mobilità: </a:t>
            </a:r>
            <a:r>
              <a:rPr lang="it-IT" sz="2000" b="1" i="1" dirty="0" smtClean="0">
                <a:solidFill>
                  <a:srgbClr val="000000"/>
                </a:solidFill>
                <a:latin typeface="Century Gothic" pitchFamily="34" charset="0"/>
              </a:rPr>
              <a:t>preparazione pedagogica, interculturale e linguistica dei partecipanti, monitoraggio e supporto dei partecipanti durante la mobilità, verifica dei risultati</a:t>
            </a:r>
            <a:r>
              <a:rPr lang="it-IT" sz="2000" b="1" dirty="0" smtClean="0">
                <a:solidFill>
                  <a:srgbClr val="000000"/>
                </a:solidFill>
                <a:latin typeface="Century Gothic" pitchFamily="34" charset="0"/>
              </a:rPr>
              <a:t>.</a:t>
            </a:r>
            <a:endParaRPr lang="it-IT" sz="2000" b="1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pic>
        <p:nvPicPr>
          <p:cNvPr id="3" name="Shape 34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4432300" y="0"/>
            <a:ext cx="1905000" cy="111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74700" y="1263650"/>
            <a:ext cx="96012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Century Gothic" pitchFamily="32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000" b="1" dirty="0">
                <a:solidFill>
                  <a:srgbClr val="000000"/>
                </a:solidFill>
                <a:latin typeface="Century Gothic" pitchFamily="32" charset="0"/>
                <a:ea typeface="Microsoft YaHei" charset="-122"/>
              </a:rPr>
              <a:t>Il supporto organizzativo è un </a:t>
            </a:r>
            <a:r>
              <a:rPr lang="it-IT" sz="2000" b="1" u="sng" dirty="0">
                <a:solidFill>
                  <a:srgbClr val="000000"/>
                </a:solidFill>
                <a:latin typeface="Century Gothic" pitchFamily="32" charset="0"/>
                <a:ea typeface="Microsoft YaHei" charset="-122"/>
              </a:rPr>
              <a:t>contributo</a:t>
            </a:r>
            <a:r>
              <a:rPr lang="it-IT" sz="2000" b="1" dirty="0">
                <a:solidFill>
                  <a:srgbClr val="000000"/>
                </a:solidFill>
                <a:latin typeface="Century Gothic" pitchFamily="32" charset="0"/>
                <a:ea typeface="Microsoft YaHei" charset="-122"/>
              </a:rPr>
              <a:t> ai costi sostenuti dall‘istituto nell’ambito delle attività a sostegno della mobilità del personale.       </a:t>
            </a:r>
            <a:r>
              <a:rPr lang="it-IT" sz="20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2" charset="0"/>
                <a:ea typeface="Microsoft YaHei" charset="-122"/>
              </a:rPr>
              <a:t>KA1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sz="2000" b="1" dirty="0">
              <a:solidFill>
                <a:srgbClr val="000000"/>
              </a:solidFill>
              <a:latin typeface="Century Gothic" pitchFamily="32" charset="0"/>
              <a:ea typeface="Microsoft YaHei" charset="-122"/>
            </a:endParaRP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000" b="1" dirty="0">
                <a:solidFill>
                  <a:srgbClr val="000000"/>
                </a:solidFill>
                <a:latin typeface="Century Gothic" pitchFamily="32" charset="0"/>
                <a:ea typeface="Microsoft YaHei" charset="-122"/>
              </a:rPr>
              <a:t>Esempi di costi imputabili alla voce di spesa Supporto organizzativo: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000" b="1" dirty="0">
                <a:solidFill>
                  <a:srgbClr val="000000"/>
                </a:solidFill>
                <a:latin typeface="Century Gothic" pitchFamily="32" charset="0"/>
                <a:ea typeface="Microsoft YaHei" charset="-122"/>
              </a:rPr>
              <a:t>- </a:t>
            </a:r>
            <a:r>
              <a:rPr lang="it-IT" sz="2000" dirty="0">
                <a:solidFill>
                  <a:srgbClr val="000000"/>
                </a:solidFill>
                <a:latin typeface="Century Gothic" pitchFamily="32" charset="0"/>
                <a:ea typeface="Microsoft YaHei" charset="-122"/>
              </a:rPr>
              <a:t>Costi di preparazione e  follow-up del piano di sviluppo europeo; 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000" dirty="0">
                <a:solidFill>
                  <a:srgbClr val="000000"/>
                </a:solidFill>
                <a:latin typeface="Century Gothic" pitchFamily="32" charset="0"/>
                <a:ea typeface="Microsoft YaHei" charset="-122"/>
              </a:rPr>
              <a:t>- Costi legati all’organizzazione delle mobilità con le istituzioni partner (soprattutto in caso di assegnazioni di </a:t>
            </a:r>
            <a:r>
              <a:rPr lang="it-IT" sz="2000" dirty="0" err="1">
                <a:solidFill>
                  <a:srgbClr val="000000"/>
                </a:solidFill>
                <a:latin typeface="Century Gothic" pitchFamily="32" charset="0"/>
                <a:ea typeface="Microsoft YaHei" charset="-122"/>
              </a:rPr>
              <a:t>job-shadowing</a:t>
            </a:r>
            <a:r>
              <a:rPr lang="it-IT" sz="2000" dirty="0">
                <a:solidFill>
                  <a:srgbClr val="000000"/>
                </a:solidFill>
                <a:latin typeface="Century Gothic" pitchFamily="32" charset="0"/>
                <a:ea typeface="Microsoft YaHei" charset="-122"/>
              </a:rPr>
              <a:t> e </a:t>
            </a:r>
            <a:r>
              <a:rPr lang="it-IT" sz="2000" dirty="0" err="1">
                <a:solidFill>
                  <a:srgbClr val="000000"/>
                </a:solidFill>
                <a:latin typeface="Century Gothic" pitchFamily="32" charset="0"/>
                <a:ea typeface="Microsoft YaHei" charset="-122"/>
              </a:rPr>
              <a:t>teaching</a:t>
            </a:r>
            <a:r>
              <a:rPr lang="it-IT" sz="2000" dirty="0">
                <a:solidFill>
                  <a:srgbClr val="000000"/>
                </a:solidFill>
                <a:latin typeface="Century Gothic" pitchFamily="32" charset="0"/>
                <a:ea typeface="Microsoft YaHei" charset="-122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Century Gothic" pitchFamily="32" charset="0"/>
                <a:ea typeface="Microsoft YaHei" charset="-122"/>
              </a:rPr>
              <a:t>assignments</a:t>
            </a:r>
            <a:r>
              <a:rPr lang="it-IT" sz="2000" dirty="0">
                <a:solidFill>
                  <a:srgbClr val="000000"/>
                </a:solidFill>
                <a:latin typeface="Century Gothic" pitchFamily="32" charset="0"/>
                <a:ea typeface="Microsoft YaHei" charset="-122"/>
              </a:rPr>
              <a:t>); 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000" dirty="0">
                <a:solidFill>
                  <a:srgbClr val="000000"/>
                </a:solidFill>
                <a:latin typeface="Century Gothic" pitchFamily="32" charset="0"/>
                <a:ea typeface="Microsoft YaHei" charset="-122"/>
              </a:rPr>
              <a:t>- Costi legati alle informazioni e all’assistenza da fornire al personale; 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000" dirty="0">
                <a:solidFill>
                  <a:srgbClr val="000000"/>
                </a:solidFill>
                <a:latin typeface="Century Gothic" pitchFamily="32" charset="0"/>
                <a:ea typeface="Microsoft YaHei" charset="-122"/>
              </a:rPr>
              <a:t>- Costi di selezione del personale per le attività di mobilità; 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000" dirty="0">
                <a:solidFill>
                  <a:srgbClr val="000000"/>
                </a:solidFill>
                <a:latin typeface="Century Gothic" pitchFamily="32" charset="0"/>
                <a:ea typeface="Microsoft YaHei" charset="-122"/>
              </a:rPr>
              <a:t>- Costi legati alla predisposizione di accordi per garantire la qualità e il riconoscimento delle attività di mobilità; 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000" dirty="0">
                <a:solidFill>
                  <a:srgbClr val="000000"/>
                </a:solidFill>
                <a:latin typeface="Century Gothic" pitchFamily="32" charset="0"/>
                <a:ea typeface="Microsoft YaHei" charset="-122"/>
              </a:rPr>
              <a:t>- Costi per la preparazione linguistica e interculturale del personale in mobilità; 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000" dirty="0">
                <a:solidFill>
                  <a:srgbClr val="000000"/>
                </a:solidFill>
                <a:latin typeface="Century Gothic" pitchFamily="32" charset="0"/>
                <a:ea typeface="Microsoft YaHei" charset="-122"/>
              </a:rPr>
              <a:t>- Costi legati alla mobilità del personale </a:t>
            </a:r>
            <a:r>
              <a:rPr lang="it-IT" sz="2000" dirty="0" err="1">
                <a:solidFill>
                  <a:srgbClr val="000000"/>
                </a:solidFill>
                <a:latin typeface="Century Gothic" pitchFamily="32" charset="0"/>
                <a:ea typeface="Microsoft YaHei" charset="-122"/>
              </a:rPr>
              <a:t>in-coming</a:t>
            </a:r>
            <a:r>
              <a:rPr lang="it-IT" sz="2000" dirty="0">
                <a:solidFill>
                  <a:srgbClr val="000000"/>
                </a:solidFill>
                <a:latin typeface="Century Gothic" pitchFamily="32" charset="0"/>
                <a:ea typeface="Microsoft YaHei" charset="-122"/>
              </a:rPr>
              <a:t> (integrazione, accoglienza, ecc); 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000" dirty="0">
                <a:solidFill>
                  <a:srgbClr val="000000"/>
                </a:solidFill>
                <a:latin typeface="Century Gothic" pitchFamily="32" charset="0"/>
                <a:ea typeface="Microsoft YaHei" charset="-122"/>
              </a:rPr>
              <a:t>- Costi legati al monitoraggio e controllo dei partecipanti; 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000" dirty="0">
                <a:solidFill>
                  <a:srgbClr val="000000"/>
                </a:solidFill>
                <a:latin typeface="Century Gothic" pitchFamily="32" charset="0"/>
                <a:ea typeface="Microsoft YaHei" charset="-122"/>
              </a:rPr>
              <a:t>- Costi legati al sostegno della reintegrazione dei partecipanti al fine di costruire sulle  nuove competenze acquisite dal personale che ha svolto una mobilità un vantaggio per la scuola, per i docenti e per  gli alunni.</a:t>
            </a:r>
          </a:p>
        </p:txBody>
      </p:sp>
      <p:pic>
        <p:nvPicPr>
          <p:cNvPr id="3" name="Shape 34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4432300" y="0"/>
            <a:ext cx="1905000" cy="111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74700" y="1654592"/>
            <a:ext cx="9067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dirty="0" smtClean="0">
                <a:solidFill>
                  <a:srgbClr val="CC0000"/>
                </a:solidFill>
                <a:latin typeface="Century Gothic" pitchFamily="34" charset="0"/>
              </a:rPr>
              <a:t>Supporto agli individui</a:t>
            </a:r>
            <a:br>
              <a:rPr lang="it-IT" sz="2400" b="1" dirty="0" smtClean="0">
                <a:solidFill>
                  <a:srgbClr val="CC0000"/>
                </a:solidFill>
                <a:latin typeface="Century Gothic" pitchFamily="34" charset="0"/>
              </a:rPr>
            </a:br>
            <a:r>
              <a:rPr lang="it-IT" sz="2400" b="1" dirty="0" smtClean="0">
                <a:solidFill>
                  <a:srgbClr val="CC0000"/>
                </a:solidFill>
                <a:latin typeface="Century Gothic" pitchFamily="34" charset="0"/>
              </a:rPr>
              <a:t/>
            </a:r>
            <a:br>
              <a:rPr lang="it-IT" sz="2400" b="1" dirty="0" smtClean="0">
                <a:solidFill>
                  <a:srgbClr val="CC0000"/>
                </a:solidFill>
                <a:latin typeface="Century Gothic" pitchFamily="34" charset="0"/>
              </a:rPr>
            </a:br>
            <a:r>
              <a:rPr lang="it-IT" sz="2400" b="1" dirty="0" smtClean="0">
                <a:solidFill>
                  <a:srgbClr val="CC0000"/>
                </a:solidFill>
                <a:latin typeface="Century Gothic" pitchFamily="34" charset="0"/>
              </a:rPr>
              <a:t>  </a:t>
            </a:r>
            <a:r>
              <a:rPr lang="it-IT" sz="2400" b="1" dirty="0" smtClean="0">
                <a:solidFill>
                  <a:srgbClr val="000000"/>
                </a:solidFill>
                <a:latin typeface="Century Gothic" pitchFamily="34" charset="0"/>
              </a:rPr>
              <a:t>Contributo calcolato sulla base di scale di  costi unitari per paese  e per durata di permanenza all’estero volto a coprire i costi di soggiorno dei partecipanti (es. vitto, alloggio, trasporti locali)</a:t>
            </a:r>
            <a:br>
              <a:rPr lang="it-IT" sz="2400" b="1" dirty="0" smtClean="0">
                <a:solidFill>
                  <a:srgbClr val="000000"/>
                </a:solidFill>
                <a:latin typeface="Century Gothic" pitchFamily="34" charset="0"/>
              </a:rPr>
            </a:br>
            <a:r>
              <a:rPr lang="it-IT" sz="2400" b="1" dirty="0" smtClean="0">
                <a:solidFill>
                  <a:srgbClr val="000000"/>
                </a:solidFill>
                <a:latin typeface="Century Gothic" pitchFamily="34" charset="0"/>
              </a:rPr>
              <a:t/>
            </a:r>
            <a:br>
              <a:rPr lang="it-IT" sz="2400" b="1" dirty="0" smtClean="0">
                <a:solidFill>
                  <a:srgbClr val="000000"/>
                </a:solidFill>
                <a:latin typeface="Century Gothic" pitchFamily="34" charset="0"/>
              </a:rPr>
            </a:br>
            <a:r>
              <a:rPr lang="it-IT" sz="2400" b="1" dirty="0" smtClean="0">
                <a:solidFill>
                  <a:srgbClr val="000000"/>
                </a:solidFill>
                <a:latin typeface="Century Gothic" pitchFamily="34" charset="0"/>
              </a:rPr>
              <a:t/>
            </a:r>
            <a:br>
              <a:rPr lang="it-IT" sz="2400" b="1" dirty="0" smtClean="0">
                <a:solidFill>
                  <a:srgbClr val="000000"/>
                </a:solidFill>
                <a:latin typeface="Century Gothic" pitchFamily="34" charset="0"/>
              </a:rPr>
            </a:br>
            <a:r>
              <a:rPr lang="it-IT" sz="2400" b="1" dirty="0" smtClean="0">
                <a:solidFill>
                  <a:srgbClr val="000000"/>
                </a:solidFill>
                <a:latin typeface="Century Gothic" pitchFamily="34" charset="0"/>
              </a:rPr>
              <a:t>Al fine di finanziare un maggior numero di mobilità, sulla base delle indicazioni della CE, il MIUR ha deciso di ridurre al 70% gli importi indicati dalle tabelle comunitarie.</a:t>
            </a:r>
            <a:br>
              <a:rPr lang="it-IT" sz="2400" b="1" dirty="0" smtClean="0">
                <a:solidFill>
                  <a:srgbClr val="000000"/>
                </a:solidFill>
                <a:latin typeface="Century Gothic" pitchFamily="34" charset="0"/>
              </a:rPr>
            </a:br>
            <a:r>
              <a:rPr lang="it-IT" sz="2400" b="1" dirty="0" smtClean="0">
                <a:solidFill>
                  <a:srgbClr val="000000"/>
                </a:solidFill>
                <a:latin typeface="Century Gothic" pitchFamily="34" charset="0"/>
              </a:rPr>
              <a:t/>
            </a:r>
            <a:br>
              <a:rPr lang="it-IT" sz="2400" b="1" dirty="0" smtClean="0">
                <a:solidFill>
                  <a:srgbClr val="000000"/>
                </a:solidFill>
                <a:latin typeface="Century Gothic" pitchFamily="34" charset="0"/>
              </a:rPr>
            </a:br>
            <a:r>
              <a:rPr lang="it-IT" sz="2400" b="1" dirty="0" smtClean="0">
                <a:solidFill>
                  <a:srgbClr val="000000"/>
                </a:solidFill>
                <a:latin typeface="Century Gothic" pitchFamily="34" charset="0"/>
              </a:rPr>
              <a:t>ES. permanenza in Gran Bretagna per 20gg: 14ggx€112 + 6ggx€70</a:t>
            </a:r>
            <a:endParaRPr lang="it-IT" sz="2400" b="1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pic>
        <p:nvPicPr>
          <p:cNvPr id="3" name="Shape 34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4432300" y="0"/>
            <a:ext cx="1905000" cy="111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50900" y="2054701"/>
            <a:ext cx="90678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b="1" dirty="0">
                <a:solidFill>
                  <a:srgbClr val="CC0000"/>
                </a:solidFill>
                <a:latin typeface="Century Gothic" pitchFamily="32" charset="0"/>
                <a:ea typeface="Microsoft YaHei" charset="-122"/>
              </a:rPr>
              <a:t> </a:t>
            </a:r>
            <a:r>
              <a:rPr lang="it-IT" b="1" dirty="0" smtClean="0">
                <a:solidFill>
                  <a:srgbClr val="CC0000"/>
                </a:solidFill>
                <a:latin typeface="Century Gothic" pitchFamily="32" charset="0"/>
                <a:ea typeface="Microsoft YaHei" charset="-122"/>
              </a:rPr>
              <a:t>                                     </a:t>
            </a:r>
            <a:r>
              <a:rPr lang="it-IT" sz="2400" b="1" dirty="0" smtClean="0">
                <a:solidFill>
                  <a:srgbClr val="CC0000"/>
                </a:solidFill>
                <a:latin typeface="Century Gothic" pitchFamily="32" charset="0"/>
                <a:ea typeface="Microsoft YaHei" charset="-122"/>
              </a:rPr>
              <a:t>Contributo </a:t>
            </a:r>
            <a:r>
              <a:rPr lang="it-IT" sz="2400" b="1" dirty="0">
                <a:solidFill>
                  <a:srgbClr val="CC0000"/>
                </a:solidFill>
                <a:latin typeface="Century Gothic" pitchFamily="32" charset="0"/>
                <a:ea typeface="Microsoft YaHei" charset="-122"/>
              </a:rPr>
              <a:t>per il corso                             </a:t>
            </a:r>
            <a:r>
              <a:rPr lang="it-IT" sz="2400" b="1" dirty="0" smtClean="0">
                <a:solidFill>
                  <a:srgbClr val="CC0000"/>
                </a:solidFill>
                <a:latin typeface="Century Gothic" pitchFamily="32" charset="0"/>
                <a:ea typeface="Microsoft YaHei" charset="-122"/>
              </a:rPr>
              <a:t> </a:t>
            </a:r>
            <a:r>
              <a:rPr lang="it-IT" sz="24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2" charset="0"/>
                <a:ea typeface="Microsoft YaHei" charset="-122"/>
              </a:rPr>
              <a:t>KA1</a:t>
            </a:r>
            <a:r>
              <a:rPr lang="it-IT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2" charset="0"/>
                <a:ea typeface="Microsoft YaHei" charset="-122"/>
              </a:rPr>
              <a:t/>
            </a:r>
            <a:br>
              <a:rPr lang="it-IT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2" charset="0"/>
                <a:ea typeface="Microsoft YaHei" charset="-122"/>
              </a:rPr>
            </a:br>
            <a:r>
              <a:rPr lang="it-IT" sz="2000" b="1" dirty="0">
                <a:solidFill>
                  <a:srgbClr val="CC0000"/>
                </a:solidFill>
                <a:latin typeface="Century Gothic" pitchFamily="32" charset="0"/>
                <a:ea typeface="Microsoft YaHei" charset="-122"/>
              </a:rPr>
              <a:t> </a:t>
            </a:r>
            <a:endParaRPr lang="it-IT" sz="2000" b="1" dirty="0" smtClean="0">
              <a:solidFill>
                <a:srgbClr val="CC0000"/>
              </a:solidFill>
              <a:latin typeface="Century Gothic" pitchFamily="32" charset="0"/>
              <a:ea typeface="Microsoft YaHei" charset="-122"/>
            </a:endParaRP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entury Gothic" pitchFamily="32" charset="0"/>
                <a:ea typeface="Microsoft YaHei" charset="-122"/>
              </a:rPr>
              <a:t>costi </a:t>
            </a:r>
            <a:r>
              <a:rPr lang="it-IT" sz="2000" b="1" dirty="0">
                <a:solidFill>
                  <a:srgbClr val="000000"/>
                </a:solidFill>
                <a:latin typeface="Century Gothic" pitchFamily="32" charset="0"/>
                <a:ea typeface="Microsoft YaHei" charset="-122"/>
              </a:rPr>
              <a:t>direttamente legati al pagamento di tasse di iscrizione al corso. </a:t>
            </a:r>
            <a:br>
              <a:rPr lang="it-IT" sz="2000" b="1" dirty="0">
                <a:solidFill>
                  <a:srgbClr val="000000"/>
                </a:solidFill>
                <a:latin typeface="Century Gothic" pitchFamily="32" charset="0"/>
                <a:ea typeface="Microsoft YaHei" charset="-122"/>
              </a:rPr>
            </a:br>
            <a:r>
              <a:rPr lang="it-IT" sz="2000" b="1" dirty="0">
                <a:solidFill>
                  <a:srgbClr val="000000"/>
                </a:solidFill>
                <a:latin typeface="Century Gothic" pitchFamily="32" charset="0"/>
                <a:ea typeface="Microsoft YaHei" charset="-122"/>
              </a:rPr>
              <a:t/>
            </a:r>
            <a:br>
              <a:rPr lang="it-IT" sz="2000" b="1" dirty="0">
                <a:solidFill>
                  <a:srgbClr val="000000"/>
                </a:solidFill>
                <a:latin typeface="Century Gothic" pitchFamily="32" charset="0"/>
                <a:ea typeface="Microsoft YaHei" charset="-122"/>
              </a:rPr>
            </a:br>
            <a:r>
              <a:rPr lang="it-IT" sz="2000" b="1" dirty="0">
                <a:solidFill>
                  <a:srgbClr val="000000"/>
                </a:solidFill>
                <a:latin typeface="Century Gothic" pitchFamily="32" charset="0"/>
                <a:ea typeface="Microsoft YaHei" charset="-122"/>
              </a:rPr>
              <a:t>     - € 70  al giorno per partecipante </a:t>
            </a:r>
            <a:br>
              <a:rPr lang="it-IT" sz="2000" b="1" dirty="0">
                <a:solidFill>
                  <a:srgbClr val="000000"/>
                </a:solidFill>
                <a:latin typeface="Century Gothic" pitchFamily="32" charset="0"/>
                <a:ea typeface="Microsoft YaHei" charset="-122"/>
              </a:rPr>
            </a:br>
            <a:r>
              <a:rPr lang="it-IT" sz="2000" b="1" dirty="0">
                <a:solidFill>
                  <a:srgbClr val="000000"/>
                </a:solidFill>
                <a:latin typeface="Century Gothic" pitchFamily="32" charset="0"/>
                <a:ea typeface="Microsoft YaHei" charset="-122"/>
              </a:rPr>
              <a:t>- MAX € 700  per partecipante</a:t>
            </a:r>
            <a:br>
              <a:rPr lang="it-IT" sz="2000" b="1" dirty="0">
                <a:solidFill>
                  <a:srgbClr val="000000"/>
                </a:solidFill>
                <a:latin typeface="Century Gothic" pitchFamily="32" charset="0"/>
                <a:ea typeface="Microsoft YaHei" charset="-122"/>
              </a:rPr>
            </a:br>
            <a:r>
              <a:rPr lang="it-IT" sz="2000" b="1" dirty="0">
                <a:solidFill>
                  <a:srgbClr val="000000"/>
                </a:solidFill>
                <a:latin typeface="Century Gothic" pitchFamily="32" charset="0"/>
                <a:ea typeface="Microsoft YaHei" charset="-122"/>
              </a:rPr>
              <a:t/>
            </a:r>
            <a:br>
              <a:rPr lang="it-IT" sz="2000" b="1" dirty="0">
                <a:solidFill>
                  <a:srgbClr val="000000"/>
                </a:solidFill>
                <a:latin typeface="Century Gothic" pitchFamily="32" charset="0"/>
                <a:ea typeface="Microsoft YaHei" charset="-122"/>
              </a:rPr>
            </a:br>
            <a:endParaRPr lang="it-IT" sz="2000" b="1" dirty="0">
              <a:solidFill>
                <a:srgbClr val="000000"/>
              </a:solidFill>
              <a:latin typeface="Century Gothic" pitchFamily="32" charset="0"/>
              <a:ea typeface="Microsoft YaHei" charset="-122"/>
            </a:endParaRPr>
          </a:p>
        </p:txBody>
      </p:sp>
      <p:pic>
        <p:nvPicPr>
          <p:cNvPr id="3" name="Shape 34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4432300" y="0"/>
            <a:ext cx="1905000" cy="118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3003" y="5596128"/>
            <a:ext cx="8401811" cy="11719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73003" y="1402079"/>
            <a:ext cx="7933943" cy="26837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36700" y="4158479"/>
            <a:ext cx="7772400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4545" algn="ctr"/>
            <a:r>
              <a:rPr sz="2000" b="1" i="1" spc="-5" dirty="0">
                <a:solidFill>
                  <a:srgbClr val="006FC0"/>
                </a:solidFill>
                <a:latin typeface="Century Gothic"/>
                <a:cs typeface="Century Gothic"/>
              </a:rPr>
              <a:t>Ca</a:t>
            </a:r>
            <a:r>
              <a:rPr sz="2000" b="1" i="1" dirty="0">
                <a:solidFill>
                  <a:srgbClr val="006FC0"/>
                </a:solidFill>
                <a:latin typeface="Century Gothic"/>
                <a:cs typeface="Century Gothic"/>
              </a:rPr>
              <a:t>m</a:t>
            </a:r>
            <a:r>
              <a:rPr sz="2000" b="1" i="1" spc="-5" dirty="0">
                <a:solidFill>
                  <a:srgbClr val="006FC0"/>
                </a:solidFill>
                <a:latin typeface="Century Gothic"/>
                <a:cs typeface="Century Gothic"/>
              </a:rPr>
              <a:t>b</a:t>
            </a:r>
            <a:r>
              <a:rPr sz="2000" b="1" i="1" dirty="0">
                <a:solidFill>
                  <a:srgbClr val="006FC0"/>
                </a:solidFill>
                <a:latin typeface="Century Gothic"/>
                <a:cs typeface="Century Gothic"/>
              </a:rPr>
              <a:t>i</a:t>
            </a:r>
            <a:r>
              <a:rPr sz="2000" b="1" i="1" spc="-5" dirty="0">
                <a:solidFill>
                  <a:srgbClr val="006FC0"/>
                </a:solidFill>
                <a:latin typeface="Century Gothic"/>
                <a:cs typeface="Century Gothic"/>
              </a:rPr>
              <a:t>ar</a:t>
            </a:r>
            <a:r>
              <a:rPr sz="2000" b="1" i="1" dirty="0">
                <a:solidFill>
                  <a:srgbClr val="006FC0"/>
                </a:solidFill>
                <a:latin typeface="Century Gothic"/>
                <a:cs typeface="Century Gothic"/>
              </a:rPr>
              <a:t>e</a:t>
            </a:r>
            <a:r>
              <a:rPr sz="2000" b="1" i="1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i="1" spc="5" dirty="0">
                <a:solidFill>
                  <a:srgbClr val="006FC0"/>
                </a:solidFill>
                <a:latin typeface="Century Gothic"/>
                <a:cs typeface="Century Gothic"/>
              </a:rPr>
              <a:t>v</a:t>
            </a:r>
            <a:r>
              <a:rPr sz="2000" b="1" i="1" dirty="0">
                <a:solidFill>
                  <a:srgbClr val="006FC0"/>
                </a:solidFill>
                <a:latin typeface="Century Gothic"/>
                <a:cs typeface="Century Gothic"/>
              </a:rPr>
              <a:t>i</a:t>
            </a:r>
            <a:r>
              <a:rPr sz="2000" b="1" i="1" spc="-5" dirty="0">
                <a:solidFill>
                  <a:srgbClr val="006FC0"/>
                </a:solidFill>
                <a:latin typeface="Century Gothic"/>
                <a:cs typeface="Century Gothic"/>
              </a:rPr>
              <a:t>ta</a:t>
            </a:r>
            <a:r>
              <a:rPr sz="2000" b="1" i="1" dirty="0">
                <a:solidFill>
                  <a:srgbClr val="006FC0"/>
                </a:solidFill>
                <a:latin typeface="Century Gothic"/>
                <a:cs typeface="Century Gothic"/>
              </a:rPr>
              <a:t>,</a:t>
            </a:r>
            <a:r>
              <a:rPr sz="2000" b="1" i="1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006FC0"/>
                </a:solidFill>
                <a:latin typeface="Century Gothic"/>
                <a:cs typeface="Century Gothic"/>
              </a:rPr>
              <a:t>aprir</a:t>
            </a:r>
            <a:r>
              <a:rPr sz="2000" b="1" i="1" dirty="0">
                <a:solidFill>
                  <a:srgbClr val="006FC0"/>
                </a:solidFill>
                <a:latin typeface="Century Gothic"/>
                <a:cs typeface="Century Gothic"/>
              </a:rPr>
              <a:t>e</a:t>
            </a:r>
            <a:r>
              <a:rPr sz="2000" b="1" i="1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6FC0"/>
                </a:solidFill>
                <a:latin typeface="Century Gothic"/>
                <a:cs typeface="Century Gothic"/>
              </a:rPr>
              <a:t>la</a:t>
            </a:r>
            <a:r>
              <a:rPr sz="2000" b="1" i="1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6FC0"/>
                </a:solidFill>
                <a:latin typeface="Century Gothic"/>
                <a:cs typeface="Century Gothic"/>
              </a:rPr>
              <a:t>me</a:t>
            </a:r>
            <a:r>
              <a:rPr sz="2000" b="1" i="1" spc="-5" dirty="0">
                <a:solidFill>
                  <a:srgbClr val="006FC0"/>
                </a:solidFill>
                <a:latin typeface="Century Gothic"/>
                <a:cs typeface="Century Gothic"/>
              </a:rPr>
              <a:t>nt</a:t>
            </a:r>
            <a:r>
              <a:rPr sz="2000" b="1" i="1" dirty="0">
                <a:solidFill>
                  <a:srgbClr val="006FC0"/>
                </a:solidFill>
                <a:latin typeface="Century Gothic"/>
                <a:cs typeface="Century Gothic"/>
              </a:rPr>
              <a:t>e.</a:t>
            </a:r>
            <a:endParaRPr sz="2000" dirty="0">
              <a:latin typeface="Century Gothic"/>
              <a:cs typeface="Century Gothic"/>
            </a:endParaRPr>
          </a:p>
          <a:p>
            <a:pPr marL="12700" marR="5080" indent="1141095" algn="ctr"/>
            <a:r>
              <a:rPr sz="2000" b="1" spc="5" dirty="0">
                <a:latin typeface="Century Gothic"/>
                <a:cs typeface="Century Gothic"/>
              </a:rPr>
              <a:t>A</a:t>
            </a:r>
            <a:r>
              <a:rPr sz="2000" b="1" spc="-5" dirty="0">
                <a:latin typeface="Century Gothic"/>
                <a:cs typeface="Century Gothic"/>
              </a:rPr>
              <a:t>g</a:t>
            </a:r>
            <a:r>
              <a:rPr sz="2000" b="1" dirty="0">
                <a:latin typeface="Century Gothic"/>
                <a:cs typeface="Century Gothic"/>
              </a:rPr>
              <a:t>e</a:t>
            </a:r>
            <a:r>
              <a:rPr sz="2000" b="1" spc="-5" dirty="0">
                <a:latin typeface="Century Gothic"/>
                <a:cs typeface="Century Gothic"/>
              </a:rPr>
              <a:t>n</a:t>
            </a:r>
            <a:r>
              <a:rPr sz="2000" b="1" dirty="0">
                <a:latin typeface="Century Gothic"/>
                <a:cs typeface="Century Gothic"/>
              </a:rPr>
              <a:t>zia</a:t>
            </a:r>
            <a:r>
              <a:rPr sz="2000" b="1" spc="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entury Gothic"/>
                <a:cs typeface="Century Gothic"/>
              </a:rPr>
              <a:t>E</a:t>
            </a:r>
            <a:r>
              <a:rPr sz="2000" b="1" spc="-5" dirty="0">
                <a:latin typeface="Century Gothic"/>
                <a:cs typeface="Century Gothic"/>
              </a:rPr>
              <a:t>ra</a:t>
            </a:r>
            <a:r>
              <a:rPr sz="2000" b="1" spc="-10" dirty="0">
                <a:latin typeface="Century Gothic"/>
                <a:cs typeface="Century Gothic"/>
              </a:rPr>
              <a:t>s</a:t>
            </a:r>
            <a:r>
              <a:rPr sz="2000" b="1" dirty="0">
                <a:latin typeface="Century Gothic"/>
                <a:cs typeface="Century Gothic"/>
              </a:rPr>
              <a:t>m</a:t>
            </a:r>
            <a:r>
              <a:rPr sz="2000" b="1" spc="-5" dirty="0">
                <a:latin typeface="Century Gothic"/>
                <a:cs typeface="Century Gothic"/>
              </a:rPr>
              <a:t>u</a:t>
            </a:r>
            <a:r>
              <a:rPr sz="2000" b="1" spc="-10" dirty="0">
                <a:latin typeface="Century Gothic"/>
                <a:cs typeface="Century Gothic"/>
              </a:rPr>
              <a:t>s</a:t>
            </a:r>
            <a:r>
              <a:rPr sz="2000" b="1" dirty="0">
                <a:latin typeface="Century Gothic"/>
                <a:cs typeface="Century Gothic"/>
              </a:rPr>
              <a:t>+</a:t>
            </a:r>
            <a:r>
              <a:rPr sz="2000" b="1" spc="4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Century Gothic"/>
                <a:cs typeface="Century Gothic"/>
              </a:rPr>
              <a:t>F</a:t>
            </a:r>
            <a:r>
              <a:rPr sz="2000" b="1" dirty="0">
                <a:latin typeface="Century Gothic"/>
                <a:cs typeface="Century Gothic"/>
              </a:rPr>
              <a:t>i</a:t>
            </a:r>
            <a:r>
              <a:rPr sz="2000" b="1" spc="-5" dirty="0">
                <a:latin typeface="Century Gothic"/>
                <a:cs typeface="Century Gothic"/>
              </a:rPr>
              <a:t>r</a:t>
            </a:r>
            <a:r>
              <a:rPr sz="2000" b="1" dirty="0">
                <a:latin typeface="Century Gothic"/>
                <a:cs typeface="Century Gothic"/>
              </a:rPr>
              <a:t>e</a:t>
            </a:r>
            <a:r>
              <a:rPr sz="2000" b="1" spc="-5" dirty="0">
                <a:latin typeface="Century Gothic"/>
                <a:cs typeface="Century Gothic"/>
              </a:rPr>
              <a:t>n</a:t>
            </a:r>
            <a:r>
              <a:rPr sz="2000" b="1" dirty="0">
                <a:latin typeface="Century Gothic"/>
                <a:cs typeface="Century Gothic"/>
              </a:rPr>
              <a:t>ze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endParaRPr lang="it-IT" sz="2000" b="1" dirty="0" smtClean="0">
              <a:latin typeface="Times New Roman"/>
              <a:cs typeface="Times New Roman"/>
            </a:endParaRPr>
          </a:p>
          <a:p>
            <a:pPr marL="12700" marR="5080" indent="1141095" algn="ctr"/>
            <a:r>
              <a:rPr lang="it-IT" sz="2800" b="1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Gestione progetti KA1 e KA2 </a:t>
            </a:r>
          </a:p>
          <a:p>
            <a:pPr marL="12700" marR="5080" indent="1141095" algn="ctr"/>
            <a:r>
              <a:rPr lang="it-IT" sz="2800" b="1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Scuola </a:t>
            </a:r>
          </a:p>
        </p:txBody>
      </p:sp>
      <p:pic>
        <p:nvPicPr>
          <p:cNvPr id="6" name="Shape 34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4432300" y="196850"/>
            <a:ext cx="16287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34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4584700" y="349250"/>
            <a:ext cx="16287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03300" y="2639477"/>
            <a:ext cx="8839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dirty="0" smtClean="0">
                <a:solidFill>
                  <a:srgbClr val="CC0000"/>
                </a:solidFill>
                <a:latin typeface="Century Gothic" pitchFamily="34" charset="0"/>
              </a:rPr>
              <a:t>Contributo per persone con Bisogni Speciali </a:t>
            </a:r>
          </a:p>
          <a:p>
            <a:pPr algn="ctr"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b="1" dirty="0" smtClean="0">
              <a:solidFill>
                <a:srgbClr val="CC0000"/>
              </a:solidFill>
            </a:endParaRPr>
          </a:p>
          <a:p>
            <a:pPr algn="ctr"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dirty="0" smtClean="0">
                <a:solidFill>
                  <a:schemeClr val="accent1"/>
                </a:solidFill>
              </a:rPr>
              <a:t>finanziamento sulla base dei </a:t>
            </a:r>
            <a:r>
              <a:rPr lang="it-IT" sz="2400" b="1" u="sng" dirty="0" smtClean="0">
                <a:solidFill>
                  <a:schemeClr val="accent1"/>
                </a:solidFill>
              </a:rPr>
              <a:t>COSTI REALI </a:t>
            </a:r>
            <a:r>
              <a:rPr lang="it-IT" sz="2400" b="1" dirty="0" smtClean="0">
                <a:solidFill>
                  <a:schemeClr val="accent1"/>
                </a:solidFill>
              </a:rPr>
              <a:t>effettivamente sostenuti. </a:t>
            </a:r>
          </a:p>
          <a:p>
            <a:pPr algn="ctr"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400" b="1" dirty="0" smtClean="0">
              <a:solidFill>
                <a:schemeClr val="accent1"/>
              </a:solidFill>
            </a:endParaRPr>
          </a:p>
          <a:p>
            <a:pPr algn="ctr"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dirty="0" smtClean="0">
                <a:solidFill>
                  <a:schemeClr val="accent1"/>
                </a:solidFill>
              </a:rPr>
              <a:t>Attenzione: la </a:t>
            </a:r>
            <a:r>
              <a:rPr lang="it-IT" sz="2400" b="1" u="sng" dirty="0" smtClean="0">
                <a:solidFill>
                  <a:schemeClr val="accent1"/>
                </a:solidFill>
              </a:rPr>
              <a:t>richiesta </a:t>
            </a:r>
            <a:r>
              <a:rPr lang="it-IT" sz="2400" b="1" dirty="0" smtClean="0">
                <a:solidFill>
                  <a:schemeClr val="accent1"/>
                </a:solidFill>
              </a:rPr>
              <a:t>del contributo per la copertura di questi costi deve essere opportunamente </a:t>
            </a:r>
            <a:r>
              <a:rPr lang="it-IT" sz="2400" b="1" u="sng" dirty="0" smtClean="0">
                <a:solidFill>
                  <a:schemeClr val="accent1"/>
                </a:solidFill>
              </a:rPr>
              <a:t>motivata</a:t>
            </a:r>
            <a:r>
              <a:rPr lang="it-IT" sz="2400" b="1" dirty="0" smtClean="0">
                <a:solidFill>
                  <a:schemeClr val="accent1"/>
                </a:solidFill>
              </a:rPr>
              <a:t> e </a:t>
            </a:r>
            <a:r>
              <a:rPr lang="it-IT" sz="2400" b="1" u="sng" dirty="0" smtClean="0">
                <a:solidFill>
                  <a:schemeClr val="accent1"/>
                </a:solidFill>
              </a:rPr>
              <a:t>giustificata</a:t>
            </a:r>
            <a:r>
              <a:rPr lang="it-IT" sz="2400" b="1" dirty="0" smtClean="0">
                <a:solidFill>
                  <a:schemeClr val="accent1"/>
                </a:solidFill>
              </a:rPr>
              <a:t> nella candidatura</a:t>
            </a:r>
            <a:endParaRPr lang="it-IT" sz="2400" dirty="0">
              <a:solidFill>
                <a:schemeClr val="accent1"/>
              </a:solidFill>
            </a:endParaRPr>
          </a:p>
        </p:txBody>
      </p:sp>
      <p:pic>
        <p:nvPicPr>
          <p:cNvPr id="3" name="Shape 34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4432300" y="0"/>
            <a:ext cx="1905000" cy="118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1841500" y="1720850"/>
            <a:ext cx="71627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70C0"/>
                </a:solidFill>
                <a:latin typeface="Century Gothic" pitchFamily="34" charset="0"/>
              </a:rPr>
              <a:t>Gestione delle mobilità </a:t>
            </a:r>
            <a:endParaRPr lang="it-IT" sz="2400" b="1" dirty="0">
              <a:solidFill>
                <a:srgbClr val="0070C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222500" y="2178050"/>
            <a:ext cx="708659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sz="2000" b="1" dirty="0" smtClean="0">
                <a:solidFill>
                  <a:srgbClr val="0070C0"/>
                </a:solidFill>
                <a:latin typeface="Century Gothic" pitchFamily="34" charset="0"/>
              </a:rPr>
              <a:t>Individuazione dei beneficiari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sz="2000" b="1" dirty="0" smtClean="0">
                <a:solidFill>
                  <a:srgbClr val="0070C0"/>
                </a:solidFill>
                <a:latin typeface="Century Gothic" pitchFamily="34" charset="0"/>
              </a:rPr>
              <a:t>Inserimento mobilità nel </a:t>
            </a:r>
            <a:r>
              <a:rPr lang="it-IT" sz="2000" b="1" dirty="0" err="1">
                <a:solidFill>
                  <a:srgbClr val="0070C0"/>
                </a:solidFill>
                <a:latin typeface="Century Gothic" pitchFamily="34" charset="0"/>
              </a:rPr>
              <a:t>M</a:t>
            </a:r>
            <a:r>
              <a:rPr lang="it-IT" sz="2000" b="1" dirty="0" err="1" smtClean="0">
                <a:solidFill>
                  <a:srgbClr val="0070C0"/>
                </a:solidFill>
                <a:latin typeface="Century Gothic" pitchFamily="34" charset="0"/>
              </a:rPr>
              <a:t>obility</a:t>
            </a:r>
            <a:r>
              <a:rPr lang="it-IT" sz="20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2000" b="1" dirty="0" err="1" smtClean="0">
                <a:solidFill>
                  <a:srgbClr val="0070C0"/>
                </a:solidFill>
                <a:latin typeface="Century Gothic" pitchFamily="34" charset="0"/>
              </a:rPr>
              <a:t>Tool</a:t>
            </a:r>
            <a:r>
              <a:rPr lang="it-IT" sz="2000" b="1" dirty="0" smtClean="0">
                <a:solidFill>
                  <a:srgbClr val="0070C0"/>
                </a:solidFill>
                <a:latin typeface="Century Gothic" pitchFamily="34" charset="0"/>
              </a:rPr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sz="2000" b="1" dirty="0" smtClean="0">
                <a:solidFill>
                  <a:srgbClr val="0070C0"/>
                </a:solidFill>
                <a:latin typeface="Century Gothic" pitchFamily="34" charset="0"/>
              </a:rPr>
              <a:t>Firma patto formativo.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sz="2000" b="1" dirty="0" err="1" smtClean="0">
                <a:solidFill>
                  <a:srgbClr val="0070C0"/>
                </a:solidFill>
                <a:latin typeface="Century Gothic" pitchFamily="34" charset="0"/>
              </a:rPr>
              <a:t>Mobility</a:t>
            </a:r>
            <a:r>
              <a:rPr lang="it-IT" sz="2000" b="1" dirty="0" smtClean="0">
                <a:solidFill>
                  <a:srgbClr val="0070C0"/>
                </a:solidFill>
                <a:latin typeface="Century Gothic" pitchFamily="34" charset="0"/>
              </a:rPr>
              <a:t> agreement con beneficiario.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sz="2000" b="1" dirty="0" err="1" smtClean="0">
                <a:solidFill>
                  <a:srgbClr val="0070C0"/>
                </a:solidFill>
                <a:latin typeface="Century Gothic" pitchFamily="34" charset="0"/>
              </a:rPr>
              <a:t>Mobility</a:t>
            </a:r>
            <a:r>
              <a:rPr lang="it-IT" sz="2000" b="1" dirty="0" smtClean="0">
                <a:solidFill>
                  <a:srgbClr val="0070C0"/>
                </a:solidFill>
                <a:latin typeface="Century Gothic" pitchFamily="34" charset="0"/>
              </a:rPr>
              <a:t> agreement con organismo ospitante.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sz="2000" b="1" dirty="0" smtClean="0">
                <a:solidFill>
                  <a:srgbClr val="0070C0"/>
                </a:solidFill>
                <a:latin typeface="Century Gothic" pitchFamily="34" charset="0"/>
              </a:rPr>
              <a:t>Richiesta libretto </a:t>
            </a:r>
            <a:r>
              <a:rPr lang="it-IT" sz="2000" b="1" dirty="0" err="1" smtClean="0">
                <a:solidFill>
                  <a:srgbClr val="0070C0"/>
                </a:solidFill>
                <a:latin typeface="Century Gothic" pitchFamily="34" charset="0"/>
              </a:rPr>
              <a:t>Europass</a:t>
            </a:r>
            <a:r>
              <a:rPr lang="it-IT" sz="2000" b="1" dirty="0" smtClean="0">
                <a:solidFill>
                  <a:srgbClr val="0070C0"/>
                </a:solidFill>
                <a:latin typeface="Century Gothic" pitchFamily="34" charset="0"/>
              </a:rPr>
              <a:t>  </a:t>
            </a:r>
            <a:r>
              <a:rPr lang="it-IT" sz="2000" b="1" dirty="0" err="1" smtClean="0">
                <a:solidFill>
                  <a:srgbClr val="0070C0"/>
                </a:solidFill>
                <a:latin typeface="Century Gothic" pitchFamily="34" charset="0"/>
              </a:rPr>
              <a:t>Mobility</a:t>
            </a:r>
            <a:r>
              <a:rPr lang="it-IT" sz="2000" b="1" dirty="0" smtClean="0">
                <a:solidFill>
                  <a:srgbClr val="0070C0"/>
                </a:solidFill>
                <a:latin typeface="Century Gothic" pitchFamily="34" charset="0"/>
              </a:rPr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sz="2000" b="1" dirty="0" smtClean="0">
                <a:solidFill>
                  <a:srgbClr val="0070C0"/>
                </a:solidFill>
                <a:latin typeface="Century Gothic" pitchFamily="34" charset="0"/>
              </a:rPr>
              <a:t>Acquisto biglietti aerei (almeno 2 mesi prima)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sz="2000" b="1" dirty="0" smtClean="0">
                <a:solidFill>
                  <a:srgbClr val="0070C0"/>
                </a:solidFill>
                <a:latin typeface="Century Gothic" pitchFamily="34" charset="0"/>
              </a:rPr>
              <a:t>Azione di monitoraggio prima e dopo la mobilità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sz="2000" b="1" dirty="0" smtClean="0">
                <a:solidFill>
                  <a:srgbClr val="0070C0"/>
                </a:solidFill>
                <a:latin typeface="Century Gothic" pitchFamily="34" charset="0"/>
              </a:rPr>
              <a:t>Iniziative di pubblicità a mezzo stampa e sito scuola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sz="2000" b="1" dirty="0" smtClean="0">
                <a:solidFill>
                  <a:srgbClr val="0070C0"/>
                </a:solidFill>
                <a:latin typeface="Century Gothic" pitchFamily="34" charset="0"/>
              </a:rPr>
              <a:t>Rilascio libretto </a:t>
            </a:r>
            <a:r>
              <a:rPr lang="it-IT" sz="2000" b="1" dirty="0" err="1" smtClean="0">
                <a:solidFill>
                  <a:srgbClr val="0070C0"/>
                </a:solidFill>
                <a:latin typeface="Century Gothic" pitchFamily="34" charset="0"/>
              </a:rPr>
              <a:t>Europass</a:t>
            </a:r>
            <a:r>
              <a:rPr lang="it-IT" sz="2000" b="1" dirty="0" smtClean="0">
                <a:solidFill>
                  <a:srgbClr val="0070C0"/>
                </a:solidFill>
                <a:latin typeface="Century Gothic" pitchFamily="34" charset="0"/>
              </a:rPr>
              <a:t>  </a:t>
            </a:r>
            <a:r>
              <a:rPr lang="it-IT" sz="2000" b="1" dirty="0" err="1" smtClean="0">
                <a:solidFill>
                  <a:srgbClr val="0070C0"/>
                </a:solidFill>
                <a:latin typeface="Century Gothic" pitchFamily="34" charset="0"/>
              </a:rPr>
              <a:t>Mobility</a:t>
            </a:r>
            <a:r>
              <a:rPr lang="it-IT" sz="2000" b="1" dirty="0" smtClean="0">
                <a:solidFill>
                  <a:srgbClr val="0070C0"/>
                </a:solidFill>
                <a:latin typeface="Century Gothic" pitchFamily="34" charset="0"/>
              </a:rPr>
              <a:t> a fine mobilità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it-IT" sz="2400" b="1" dirty="0">
              <a:solidFill>
                <a:srgbClr val="0070C0"/>
              </a:solidFill>
            </a:endParaRPr>
          </a:p>
        </p:txBody>
      </p:sp>
      <p:pic>
        <p:nvPicPr>
          <p:cNvPr id="4" name="Shape 34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4432300" y="0"/>
            <a:ext cx="1905000" cy="118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231900" y="1720850"/>
            <a:ext cx="8763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accent1"/>
                </a:solidFill>
                <a:latin typeface="Century Gothic" pitchFamily="34" charset="0"/>
              </a:rPr>
              <a:t>Cos’è il </a:t>
            </a:r>
            <a:r>
              <a:rPr lang="it-IT" sz="2400" b="1" dirty="0" err="1" smtClean="0">
                <a:solidFill>
                  <a:schemeClr val="accent1"/>
                </a:solidFill>
                <a:latin typeface="Century Gothic" pitchFamily="34" charset="0"/>
              </a:rPr>
              <a:t>Mobility</a:t>
            </a:r>
            <a:r>
              <a:rPr lang="it-IT" sz="2400" b="1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it-IT" sz="2400" b="1" dirty="0" err="1" smtClean="0">
                <a:solidFill>
                  <a:schemeClr val="accent1"/>
                </a:solidFill>
                <a:latin typeface="Century Gothic" pitchFamily="34" charset="0"/>
              </a:rPr>
              <a:t>Tool</a:t>
            </a:r>
            <a:r>
              <a:rPr lang="it-IT" sz="2400" b="1" dirty="0" smtClean="0">
                <a:solidFill>
                  <a:schemeClr val="accent1"/>
                </a:solidFill>
                <a:latin typeface="Century Gothic" pitchFamily="34" charset="0"/>
              </a:rPr>
              <a:t>?</a:t>
            </a:r>
          </a:p>
          <a:p>
            <a:r>
              <a:rPr lang="it-IT" sz="2400" dirty="0" smtClean="0">
                <a:latin typeface="Century Gothic" pitchFamily="34" charset="0"/>
              </a:rPr>
              <a:t> è lo strumento messo a disposizione dalla Commissione europea e da </a:t>
            </a:r>
            <a:r>
              <a:rPr lang="it-IT" sz="2400" b="1" dirty="0" smtClean="0">
                <a:latin typeface="Century Gothic" pitchFamily="34" charset="0"/>
              </a:rPr>
              <a:t>utilizzare</a:t>
            </a:r>
            <a:r>
              <a:rPr lang="it-IT" sz="2400" dirty="0" smtClean="0">
                <a:latin typeface="Century Gothic" pitchFamily="34" charset="0"/>
              </a:rPr>
              <a:t> </a:t>
            </a:r>
            <a:r>
              <a:rPr lang="it-IT" sz="2400" b="1" dirty="0" smtClean="0">
                <a:latin typeface="Century Gothic" pitchFamily="34" charset="0"/>
              </a:rPr>
              <a:t>obbligatoriamente</a:t>
            </a:r>
            <a:r>
              <a:rPr lang="it-IT" sz="2400" dirty="0" smtClean="0">
                <a:latin typeface="Century Gothic" pitchFamily="34" charset="0"/>
              </a:rPr>
              <a:t> dal beneficiario allo scopo di </a:t>
            </a:r>
            <a:r>
              <a:rPr lang="it-IT" sz="2400" b="1" dirty="0" smtClean="0">
                <a:latin typeface="Century Gothic" pitchFamily="34" charset="0"/>
              </a:rPr>
              <a:t>gestire e rendicontare</a:t>
            </a:r>
            <a:r>
              <a:rPr lang="it-IT" sz="2400" dirty="0" smtClean="0">
                <a:latin typeface="Century Gothic" pitchFamily="34" charset="0"/>
              </a:rPr>
              <a:t> i progetti </a:t>
            </a:r>
            <a:r>
              <a:rPr lang="it-IT" sz="2400" dirty="0" err="1" smtClean="0">
                <a:latin typeface="Century Gothic" pitchFamily="34" charset="0"/>
              </a:rPr>
              <a:t>Erasmus+</a:t>
            </a:r>
            <a:r>
              <a:rPr lang="it-IT" sz="2400" dirty="0" smtClean="0">
                <a:latin typeface="Century Gothic" pitchFamily="34" charset="0"/>
              </a:rPr>
              <a:t>. </a:t>
            </a:r>
          </a:p>
          <a:p>
            <a:r>
              <a:rPr lang="it-IT" sz="2400" dirty="0" smtClean="0">
                <a:latin typeface="Century Gothic" pitchFamily="34" charset="0"/>
              </a:rPr>
              <a:t>L’organizzazione beneficiaria  deve </a:t>
            </a:r>
            <a:r>
              <a:rPr lang="it-IT" sz="2400" b="1" dirty="0" smtClean="0">
                <a:latin typeface="Century Gothic" pitchFamily="34" charset="0"/>
              </a:rPr>
              <a:t>inserire tutte le informazioni</a:t>
            </a:r>
            <a:r>
              <a:rPr lang="it-IT" sz="2400" dirty="0" smtClean="0">
                <a:latin typeface="Century Gothic" pitchFamily="34" charset="0"/>
              </a:rPr>
              <a:t> necessarie relative ai partecipanti alle mobilità, alle organizzazioni legate al progetto, alle persone di contatto e completare ed aggiornare i dati relativi al budget. </a:t>
            </a:r>
          </a:p>
          <a:p>
            <a:r>
              <a:rPr lang="it-IT" sz="2400" dirty="0" smtClean="0">
                <a:latin typeface="Century Gothic" pitchFamily="34" charset="0"/>
              </a:rPr>
              <a:t>Il sistema consente inoltre di </a:t>
            </a:r>
            <a:r>
              <a:rPr lang="it-IT" sz="2400" b="1" dirty="0" smtClean="0">
                <a:latin typeface="Century Gothic" pitchFamily="34" charset="0"/>
              </a:rPr>
              <a:t>gestire le relazioni finali dei partecipanti </a:t>
            </a:r>
            <a:r>
              <a:rPr lang="it-IT" sz="2400" dirty="0" smtClean="0">
                <a:latin typeface="Century Gothic" pitchFamily="34" charset="0"/>
              </a:rPr>
              <a:t>e di </a:t>
            </a:r>
            <a:r>
              <a:rPr lang="it-IT" sz="2400" b="1" dirty="0" smtClean="0">
                <a:latin typeface="Century Gothic" pitchFamily="34" charset="0"/>
              </a:rPr>
              <a:t>generare il rapporto intermedio e finale del progetto</a:t>
            </a:r>
            <a:r>
              <a:rPr lang="it-IT" sz="2400" dirty="0" smtClean="0">
                <a:latin typeface="Century Gothic" pitchFamily="34" charset="0"/>
              </a:rPr>
              <a:t>.</a:t>
            </a:r>
            <a:endParaRPr lang="it-IT" sz="2400" dirty="0">
              <a:latin typeface="Century Gothic" pitchFamily="34" charset="0"/>
            </a:endParaRPr>
          </a:p>
        </p:txBody>
      </p:sp>
      <p:pic>
        <p:nvPicPr>
          <p:cNvPr id="3" name="Shape 34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4432300" y="0"/>
            <a:ext cx="1905000" cy="118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430887"/>
          </a:xfrm>
        </p:spPr>
        <p:txBody>
          <a:bodyPr/>
          <a:lstStyle/>
          <a:p>
            <a:pPr algn="ctr"/>
            <a:r>
              <a:rPr lang="it-IT" dirty="0" smtClean="0"/>
              <a:t>Quale documentazione stiamo conservando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4"/>
          </p:nvPr>
        </p:nvSpPr>
        <p:spPr>
          <a:xfrm>
            <a:off x="1604010" y="2940050"/>
            <a:ext cx="7485379" cy="3693319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it-IT" sz="2400" b="1" dirty="0" smtClean="0">
                <a:latin typeface="Century Gothic" pitchFamily="34" charset="0"/>
              </a:rPr>
              <a:t>Patti formativi</a:t>
            </a:r>
          </a:p>
          <a:p>
            <a:pPr>
              <a:buFont typeface="Wingdings" pitchFamily="2" charset="2"/>
              <a:buChar char="Ø"/>
            </a:pPr>
            <a:r>
              <a:rPr lang="it-IT" sz="2400" b="1" dirty="0" err="1" smtClean="0">
                <a:latin typeface="Century Gothic" pitchFamily="34" charset="0"/>
              </a:rPr>
              <a:t>Mobility</a:t>
            </a:r>
            <a:r>
              <a:rPr lang="it-IT" sz="2400" b="1" dirty="0" smtClean="0">
                <a:latin typeface="Century Gothic" pitchFamily="34" charset="0"/>
              </a:rPr>
              <a:t> </a:t>
            </a:r>
            <a:r>
              <a:rPr lang="it-IT" sz="2400" b="1" dirty="0" err="1" smtClean="0">
                <a:latin typeface="Century Gothic" pitchFamily="34" charset="0"/>
              </a:rPr>
              <a:t>agreements</a:t>
            </a:r>
            <a:endParaRPr lang="it-IT" sz="2400" b="1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sz="2400" b="1" dirty="0" smtClean="0">
                <a:latin typeface="Century Gothic" pitchFamily="34" charset="0"/>
              </a:rPr>
              <a:t>Carte d’imbarco</a:t>
            </a:r>
          </a:p>
          <a:p>
            <a:pPr>
              <a:buFont typeface="Wingdings" pitchFamily="2" charset="2"/>
              <a:buChar char="Ø"/>
            </a:pPr>
            <a:r>
              <a:rPr lang="it-IT" sz="2400" b="1" dirty="0" smtClean="0">
                <a:latin typeface="Century Gothic" pitchFamily="34" charset="0"/>
              </a:rPr>
              <a:t>Attestati corsi o di job </a:t>
            </a:r>
            <a:r>
              <a:rPr lang="it-IT" sz="2400" b="1" dirty="0" err="1" smtClean="0">
                <a:latin typeface="Century Gothic" pitchFamily="34" charset="0"/>
              </a:rPr>
              <a:t>shadowing</a:t>
            </a:r>
            <a:endParaRPr lang="it-IT" sz="2400" b="1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sz="2400" b="1" dirty="0" smtClean="0">
                <a:latin typeface="Century Gothic" pitchFamily="34" charset="0"/>
              </a:rPr>
              <a:t>Fatture e ricevute di pagamento dei corsi</a:t>
            </a:r>
          </a:p>
          <a:p>
            <a:pPr>
              <a:buFont typeface="Wingdings" pitchFamily="2" charset="2"/>
              <a:buChar char="Ø"/>
            </a:pPr>
            <a:r>
              <a:rPr lang="it-IT" sz="2400" b="1" dirty="0" smtClean="0">
                <a:latin typeface="Century Gothic" pitchFamily="34" charset="0"/>
              </a:rPr>
              <a:t>Copie libretti </a:t>
            </a:r>
            <a:r>
              <a:rPr lang="it-IT" sz="2400" b="1" dirty="0" err="1" smtClean="0">
                <a:latin typeface="Century Gothic" pitchFamily="34" charset="0"/>
              </a:rPr>
              <a:t>Europass</a:t>
            </a:r>
            <a:r>
              <a:rPr lang="it-IT" sz="2400" b="1" dirty="0" smtClean="0">
                <a:latin typeface="Century Gothic" pitchFamily="34" charset="0"/>
              </a:rPr>
              <a:t> </a:t>
            </a:r>
            <a:r>
              <a:rPr lang="it-IT" sz="2400" b="1" dirty="0" err="1" smtClean="0">
                <a:latin typeface="Century Gothic" pitchFamily="34" charset="0"/>
              </a:rPr>
              <a:t>Mobility</a:t>
            </a:r>
            <a:r>
              <a:rPr lang="it-IT" sz="2400" b="1" smtClean="0">
                <a:latin typeface="Century Gothic" pitchFamily="34" charset="0"/>
              </a:rPr>
              <a:t> e </a:t>
            </a:r>
            <a:r>
              <a:rPr lang="it-IT" sz="2400" b="1" dirty="0" smtClean="0">
                <a:latin typeface="Century Gothic" pitchFamily="34" charset="0"/>
              </a:rPr>
              <a:t>ricevuta di conferma invio libretti al NEC per l’archiviazione</a:t>
            </a:r>
          </a:p>
          <a:p>
            <a:pPr>
              <a:buFont typeface="Wingdings" pitchFamily="2" charset="2"/>
              <a:buChar char="Ø"/>
            </a:pPr>
            <a:r>
              <a:rPr lang="it-IT" sz="2400" b="1" dirty="0" smtClean="0">
                <a:latin typeface="Century Gothic" pitchFamily="34" charset="0"/>
              </a:rPr>
              <a:t>Articoli volti alla publicizzazione</a:t>
            </a:r>
          </a:p>
          <a:p>
            <a:pPr>
              <a:buFont typeface="Wingdings" pitchFamily="2" charset="2"/>
              <a:buChar char="Ø"/>
            </a:pPr>
            <a:r>
              <a:rPr lang="it-IT" sz="2400" b="1" dirty="0" smtClean="0">
                <a:latin typeface="Century Gothic" pitchFamily="34" charset="0"/>
              </a:rPr>
              <a:t>Questionari e relazioni di monitoraggio</a:t>
            </a:r>
          </a:p>
          <a:p>
            <a:pPr>
              <a:buFont typeface="Wingdings" pitchFamily="2" charset="2"/>
              <a:buChar char="Ø"/>
            </a:pPr>
            <a:r>
              <a:rPr lang="it-IT" sz="2400" b="1" dirty="0" smtClean="0">
                <a:latin typeface="Century Gothic" pitchFamily="34" charset="0"/>
              </a:rPr>
              <a:t>Relazioni sul progetto</a:t>
            </a:r>
            <a:endParaRPr lang="it-IT" sz="2400" b="1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 descr="C:\Users\Perlina\Pictures\FireShot Screen Capture #034 - 'Outlook_com - caterinamazzuca@hotmail_it' - dub117_mail_live_com__tid=cmOxvjtF-d5BGdaQAhWtdK1A2&amp;fid=flxLwtodJDTU64bO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700" y="1035051"/>
            <a:ext cx="9982200" cy="6324599"/>
          </a:xfrm>
          <a:prstGeom prst="rect">
            <a:avLst/>
          </a:prstGeom>
          <a:noFill/>
        </p:spPr>
      </p:pic>
      <p:pic>
        <p:nvPicPr>
          <p:cNvPr id="3" name="Shape 34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4508500" y="349250"/>
            <a:ext cx="1905000" cy="95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 descr="C:\Users\Perlina\Pictures\FireShot Screen Capture #035 - 'Login' - webgate_ec_europa_eu_cas_login_loginRequestId=ECAS_LR-1075994-G9viHA6IFcS5BnDLAdvOkA0VjoTDXB5mFWTzxT67ZNjjkK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80" y="0"/>
            <a:ext cx="10563439" cy="7556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 descr="C:\Users\Perlina\Pictures\FireShot Screen Capture #032 - 'Mobility Tool __ My Home' - webgate_ec_europa_eu_eac_mobility_index_cfm_fuseaction=user_ma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06667"/>
            <a:ext cx="10693400" cy="5543383"/>
          </a:xfrm>
          <a:prstGeom prst="rect">
            <a:avLst/>
          </a:prstGeom>
          <a:noFill/>
        </p:spPr>
      </p:pic>
      <p:pic>
        <p:nvPicPr>
          <p:cNvPr id="3" name="Shape 34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4432300" y="0"/>
            <a:ext cx="1905000" cy="111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 descr="C:\Users\Perlina\Pictures\FireShot Screen Capture #036 - 'Mobility Tool __ 2014-1-IT02-KA101-000949 __' - webgate_ec_europa_eu_eac_mobility_index_cfm_fuseaction=mobilityep_li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5300" y="0"/>
            <a:ext cx="6517362" cy="7556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02005" y="1644651"/>
            <a:ext cx="9089390" cy="762000"/>
          </a:xfrm>
        </p:spPr>
        <p:txBody>
          <a:bodyPr/>
          <a:lstStyle/>
          <a:p>
            <a:r>
              <a:rPr lang="it-IT" dirty="0" smtClean="0"/>
              <a:t>Come richiedere e rilasciare il libretto </a:t>
            </a:r>
            <a:r>
              <a:rPr lang="it-IT" dirty="0" err="1" smtClean="0"/>
              <a:t>Europass</a:t>
            </a:r>
            <a:r>
              <a:rPr lang="it-IT" dirty="0" smtClean="0"/>
              <a:t> </a:t>
            </a:r>
            <a:r>
              <a:rPr lang="it-IT" dirty="0" err="1" smtClean="0"/>
              <a:t>Mobility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4"/>
          </p:nvPr>
        </p:nvSpPr>
        <p:spPr>
          <a:xfrm>
            <a:off x="1003300" y="2559050"/>
            <a:ext cx="8610600" cy="478815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it-IT" sz="2400" b="1" dirty="0" smtClean="0">
                <a:latin typeface="Century Gothic" pitchFamily="34" charset="0"/>
                <a:hlinkClick r:id="rId3"/>
              </a:rPr>
              <a:t>Registrazione</a:t>
            </a:r>
            <a:r>
              <a:rPr lang="it-IT" sz="2400" b="1" dirty="0" smtClean="0">
                <a:latin typeface="Century Gothic" pitchFamily="34" charset="0"/>
              </a:rPr>
              <a:t> al NEC - Centro Nazionale </a:t>
            </a:r>
            <a:r>
              <a:rPr lang="it-IT" sz="2400" b="1" dirty="0" err="1" smtClean="0">
                <a:latin typeface="Century Gothic" pitchFamily="34" charset="0"/>
              </a:rPr>
              <a:t>Europass</a:t>
            </a:r>
            <a:r>
              <a:rPr lang="it-IT" sz="2400" b="1" dirty="0" smtClean="0">
                <a:latin typeface="Century Gothic" pitchFamily="34" charset="0"/>
              </a:rPr>
              <a:t> Italia. 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smtClean="0">
                <a:latin typeface="Century Gothic" pitchFamily="34" charset="0"/>
              </a:rPr>
              <a:t> Ricezione, per posta elettronica, della login e della password per accedere all'</a:t>
            </a:r>
            <a:r>
              <a:rPr lang="it-IT" sz="2400" b="1" dirty="0" smtClean="0">
                <a:latin typeface="Century Gothic" pitchFamily="34" charset="0"/>
                <a:hlinkClick r:id="rId4"/>
              </a:rPr>
              <a:t>area riservata</a:t>
            </a:r>
            <a:r>
              <a:rPr lang="it-IT" sz="2400" b="1" dirty="0" smtClean="0">
                <a:latin typeface="Century Gothic" pitchFamily="34" charset="0"/>
              </a:rPr>
              <a:t> del sito.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smtClean="0">
                <a:latin typeface="Century Gothic" pitchFamily="34" charset="0"/>
              </a:rPr>
              <a:t>Compilazione on </a:t>
            </a:r>
            <a:r>
              <a:rPr lang="it-IT" sz="2400" b="1" dirty="0" err="1" smtClean="0">
                <a:latin typeface="Century Gothic" pitchFamily="34" charset="0"/>
              </a:rPr>
              <a:t>line</a:t>
            </a:r>
            <a:r>
              <a:rPr lang="it-IT" sz="2400" b="1" dirty="0" smtClean="0">
                <a:latin typeface="Century Gothic" pitchFamily="34" charset="0"/>
              </a:rPr>
              <a:t> della richiesta di rilascio (formulario) del documento </a:t>
            </a:r>
            <a:r>
              <a:rPr lang="it-IT" sz="2400" b="1" dirty="0" err="1" smtClean="0">
                <a:latin typeface="Century Gothic" pitchFamily="34" charset="0"/>
              </a:rPr>
              <a:t>Europass-Mobilità</a:t>
            </a:r>
            <a:r>
              <a:rPr lang="it-IT" sz="2400" b="1" dirty="0" smtClean="0">
                <a:latin typeface="Century Gothic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smtClean="0">
                <a:latin typeface="Century Gothic" pitchFamily="34" charset="0"/>
              </a:rPr>
              <a:t>Ricezione per </a:t>
            </a:r>
            <a:r>
              <a:rPr lang="it-IT" sz="2400" b="1" dirty="0" err="1" smtClean="0">
                <a:latin typeface="Century Gothic" pitchFamily="34" charset="0"/>
              </a:rPr>
              <a:t>email</a:t>
            </a:r>
            <a:r>
              <a:rPr lang="it-IT" sz="2400" b="1" dirty="0" smtClean="0">
                <a:latin typeface="Century Gothic" pitchFamily="34" charset="0"/>
              </a:rPr>
              <a:t> del file word del documento </a:t>
            </a:r>
            <a:r>
              <a:rPr lang="it-IT" sz="2400" b="1" dirty="0" err="1" smtClean="0">
                <a:latin typeface="Century Gothic" pitchFamily="34" charset="0"/>
              </a:rPr>
              <a:t>Europass-Mobilità</a:t>
            </a:r>
            <a:r>
              <a:rPr lang="it-IT" sz="2400" b="1" dirty="0" smtClean="0">
                <a:latin typeface="Century Gothic" pitchFamily="34" charset="0"/>
              </a:rPr>
              <a:t> che deve essere compilato insieme all'organismo ospitante, dopo aver ottenuto l'approvazione del progetto di mobilità da parte del NEC. 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smtClean="0">
                <a:latin typeface="Century Gothic" pitchFamily="34" charset="0"/>
              </a:rPr>
              <a:t>Compilazione del libretto insieme all’ente ricevente.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smtClean="0">
                <a:latin typeface="Century Gothic" pitchFamily="34" charset="0"/>
              </a:rPr>
              <a:t> Invio per </a:t>
            </a:r>
            <a:r>
              <a:rPr lang="it-IT" sz="2400" b="1" dirty="0" err="1" smtClean="0">
                <a:latin typeface="Century Gothic" pitchFamily="34" charset="0"/>
              </a:rPr>
              <a:t>email</a:t>
            </a:r>
            <a:r>
              <a:rPr lang="it-IT" sz="2400" b="1" dirty="0" smtClean="0">
                <a:latin typeface="Century Gothic" pitchFamily="34" charset="0"/>
              </a:rPr>
              <a:t> al NEC del PDF del libretto </a:t>
            </a:r>
            <a:r>
              <a:rPr lang="it-IT" sz="2400" b="1" dirty="0" err="1" smtClean="0">
                <a:latin typeface="Century Gothic" pitchFamily="34" charset="0"/>
              </a:rPr>
              <a:t>Europass</a:t>
            </a:r>
            <a:r>
              <a:rPr lang="it-IT" sz="2400" b="1" dirty="0" smtClean="0">
                <a:latin typeface="Century Gothic" pitchFamily="34" charset="0"/>
              </a:rPr>
              <a:t> </a:t>
            </a:r>
            <a:r>
              <a:rPr lang="it-IT" sz="2400" b="1" dirty="0" err="1" smtClean="0">
                <a:latin typeface="Century Gothic" pitchFamily="34" charset="0"/>
              </a:rPr>
              <a:t>mobility</a:t>
            </a:r>
            <a:r>
              <a:rPr lang="it-IT" sz="2400" b="1" dirty="0" smtClean="0">
                <a:latin typeface="Century Gothic" pitchFamily="34" charset="0"/>
              </a:rPr>
              <a:t>  che sarà rilasciato al beneficiario.</a:t>
            </a:r>
          </a:p>
          <a:p>
            <a:pPr>
              <a:buFont typeface="Arial" pitchFamily="34" charset="0"/>
              <a:buChar char="•"/>
            </a:pPr>
            <a:endParaRPr lang="it-IT" sz="2000" dirty="0" smtClean="0">
              <a:latin typeface="Century Gothic" pitchFamily="34" charset="0"/>
            </a:endParaRPr>
          </a:p>
          <a:p>
            <a:endParaRPr lang="it-IT" dirty="0">
              <a:latin typeface="Century Gothic" pitchFamily="34" charset="0"/>
            </a:endParaRPr>
          </a:p>
        </p:txBody>
      </p:sp>
      <p:pic>
        <p:nvPicPr>
          <p:cNvPr id="4" name="Shape 34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4432300" y="0"/>
            <a:ext cx="1905000" cy="111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673350" y="1720851"/>
            <a:ext cx="5346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http://www.isfol.it/</a:t>
            </a:r>
            <a:r>
              <a:rPr lang="it-IT" dirty="0" err="1" smtClean="0"/>
              <a:t>europass</a:t>
            </a:r>
            <a:r>
              <a:rPr lang="it-IT" dirty="0" smtClean="0"/>
              <a:t>/passaporto-europeo-delle-competenze-1/</a:t>
            </a:r>
            <a:r>
              <a:rPr lang="it-IT" dirty="0" err="1" smtClean="0"/>
              <a:t>europass-mobilita</a:t>
            </a:r>
            <a:endParaRPr lang="it-IT" dirty="0"/>
          </a:p>
        </p:txBody>
      </p:sp>
      <p:pic>
        <p:nvPicPr>
          <p:cNvPr id="180226" name="Picture 2" descr="C:\Users\Perlina\Pictures\FireShot Screen Capture #037 - 'Europass Mobilità — ISFOL' - www_isfol_it_europass_passaporto-europeo-delle-competenze-1_europass-mobilit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0500" y="0"/>
            <a:ext cx="7924799" cy="7556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7100" y="2330450"/>
            <a:ext cx="8915399" cy="5732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4325" algn="ctr">
              <a:lnSpc>
                <a:spcPct val="100000"/>
              </a:lnSpc>
            </a:pPr>
            <a:r>
              <a:rPr lang="it-IT" sz="2400" b="1" spc="-10" dirty="0" smtClean="0">
                <a:solidFill>
                  <a:schemeClr val="tx2"/>
                </a:solidFill>
                <a:latin typeface="Century Gothic"/>
                <a:cs typeface="Century Gothic"/>
              </a:rPr>
              <a:t>Istituto d’Istruzione Superiore “E. Fermi” di Catanzaro</a:t>
            </a:r>
          </a:p>
          <a:p>
            <a:pPr marL="314325" algn="ctr">
              <a:lnSpc>
                <a:spcPct val="100000"/>
              </a:lnSpc>
            </a:pPr>
            <a:endParaRPr lang="it-IT" sz="2400" b="1" spc="-10" dirty="0" smtClean="0">
              <a:solidFill>
                <a:schemeClr val="tx2"/>
              </a:solidFill>
              <a:latin typeface="Century Gothic"/>
              <a:cs typeface="Century Gothic"/>
            </a:endParaRPr>
          </a:p>
          <a:p>
            <a:pPr marL="314325" algn="ctr">
              <a:lnSpc>
                <a:spcPct val="100000"/>
              </a:lnSpc>
            </a:pPr>
            <a:r>
              <a:rPr lang="it-IT" sz="2800" b="1" spc="80" dirty="0" err="1" smtClean="0">
                <a:latin typeface="Century Gothic" pitchFamily="34" charset="0"/>
                <a:cs typeface="Times New Roman"/>
              </a:rPr>
              <a:t>Erasmus</a:t>
            </a:r>
            <a:r>
              <a:rPr lang="it-IT" sz="2800" b="1" spc="80" dirty="0" smtClean="0">
                <a:latin typeface="Century Gothic" pitchFamily="34" charset="0"/>
                <a:cs typeface="Times New Roman"/>
              </a:rPr>
              <a:t> Plus KA1, </a:t>
            </a:r>
            <a:r>
              <a:rPr lang="it-IT" sz="2800" b="1" spc="80" dirty="0" err="1" smtClean="0">
                <a:latin typeface="Century Gothic" pitchFamily="34" charset="0"/>
                <a:cs typeface="Times New Roman"/>
              </a:rPr>
              <a:t>school</a:t>
            </a:r>
            <a:r>
              <a:rPr lang="it-IT" sz="2800" b="1" spc="80" dirty="0" smtClean="0">
                <a:latin typeface="Century Gothic" pitchFamily="34" charset="0"/>
                <a:cs typeface="Times New Roman"/>
              </a:rPr>
              <a:t> staff </a:t>
            </a:r>
            <a:r>
              <a:rPr lang="it-IT" sz="2800" b="1" spc="80" dirty="0" err="1" smtClean="0">
                <a:latin typeface="Century Gothic" pitchFamily="34" charset="0"/>
                <a:cs typeface="Times New Roman"/>
              </a:rPr>
              <a:t>mobility</a:t>
            </a:r>
            <a:r>
              <a:rPr lang="it-IT" sz="2800" b="1" spc="80" dirty="0" smtClean="0">
                <a:latin typeface="Times New Roman"/>
                <a:cs typeface="Times New Roman"/>
              </a:rPr>
              <a:t> </a:t>
            </a:r>
          </a:p>
          <a:p>
            <a:pPr marL="314325" algn="ctr">
              <a:lnSpc>
                <a:spcPct val="100000"/>
              </a:lnSpc>
            </a:pPr>
            <a:r>
              <a:rPr lang="it-IT" sz="2800" b="1" spc="80" dirty="0" err="1" smtClean="0">
                <a:latin typeface="Century Gothic" pitchFamily="34" charset="0"/>
                <a:cs typeface="Times New Roman"/>
              </a:rPr>
              <a:t>Call</a:t>
            </a:r>
            <a:r>
              <a:rPr lang="it-IT" sz="2800" b="1" spc="80" dirty="0" smtClean="0">
                <a:latin typeface="Century Gothic" pitchFamily="34" charset="0"/>
                <a:cs typeface="Times New Roman"/>
              </a:rPr>
              <a:t> 2014</a:t>
            </a:r>
            <a:endParaRPr lang="it-IT" sz="2800" b="1" spc="80" dirty="0" smtClean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marL="314325" algn="ctr">
              <a:lnSpc>
                <a:spcPct val="100000"/>
              </a:lnSpc>
            </a:pPr>
            <a:r>
              <a:rPr lang="it-IT" sz="3600" b="1" i="1" spc="80" dirty="0" smtClean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it-IT" sz="3600" b="1" i="1" spc="80" dirty="0" smtClean="0">
                <a:solidFill>
                  <a:schemeClr val="tx2"/>
                </a:solidFill>
                <a:latin typeface="Century Gothic" pitchFamily="34" charset="0"/>
                <a:cs typeface="Times New Roman"/>
              </a:rPr>
              <a:t>Per dei nuovi cittadini europei</a:t>
            </a:r>
          </a:p>
          <a:p>
            <a:pPr marL="314325" algn="ctr"/>
            <a:r>
              <a:rPr lang="en-US" sz="2000" b="1" dirty="0" err="1" smtClean="0"/>
              <a:t>Accordo</a:t>
            </a:r>
            <a:r>
              <a:rPr lang="en-US" sz="2000" b="1" dirty="0" smtClean="0"/>
              <a:t> n.</a:t>
            </a:r>
            <a:r>
              <a:rPr lang="it-IT" sz="2000" b="1" dirty="0" smtClean="0"/>
              <a:t>2014_1_IT02_KA101_000949</a:t>
            </a:r>
          </a:p>
          <a:p>
            <a:pPr marL="314325" algn="ctr">
              <a:lnSpc>
                <a:spcPct val="100000"/>
              </a:lnSpc>
            </a:pPr>
            <a:r>
              <a:rPr lang="it-IT" sz="2400" b="1" spc="80" dirty="0" smtClean="0">
                <a:solidFill>
                  <a:schemeClr val="tx2"/>
                </a:solidFill>
                <a:latin typeface="Times New Roman"/>
                <a:cs typeface="Times New Roman"/>
              </a:rPr>
              <a:t>Progetto biennale</a:t>
            </a:r>
          </a:p>
          <a:p>
            <a:pPr marL="314325" algn="ctr"/>
            <a:r>
              <a:rPr lang="it-IT" sz="2000" b="1" spc="80" dirty="0" smtClean="0">
                <a:solidFill>
                  <a:schemeClr val="tx2"/>
                </a:solidFill>
                <a:latin typeface="Times New Roman"/>
                <a:cs typeface="Times New Roman"/>
              </a:rPr>
              <a:t>Scadenza 30 settembre 2016</a:t>
            </a:r>
          </a:p>
          <a:p>
            <a:pPr marL="314325" algn="ctr"/>
            <a:endParaRPr lang="it-IT" sz="2000" b="1" spc="80" dirty="0" smtClean="0">
              <a:solidFill>
                <a:srgbClr val="CC6500"/>
              </a:solidFill>
              <a:latin typeface="Century Gothic" pitchFamily="34" charset="0"/>
              <a:cs typeface="Times New Roman"/>
            </a:endParaRPr>
          </a:p>
          <a:p>
            <a:pPr marL="314325" algn="ctr"/>
            <a:r>
              <a:rPr lang="it-IT" sz="2400" b="1" spc="80" dirty="0" smtClean="0">
                <a:solidFill>
                  <a:srgbClr val="CC6500"/>
                </a:solidFill>
                <a:latin typeface="Century Gothic" pitchFamily="34" charset="0"/>
                <a:cs typeface="Times New Roman"/>
              </a:rPr>
              <a:t>Docente di contatto: prof.ssa Caterina </a:t>
            </a:r>
            <a:r>
              <a:rPr lang="it-IT" sz="2400" b="1" spc="80" dirty="0" err="1" smtClean="0">
                <a:solidFill>
                  <a:srgbClr val="CC6500"/>
                </a:solidFill>
                <a:latin typeface="Century Gothic" pitchFamily="34" charset="0"/>
                <a:cs typeface="Times New Roman"/>
              </a:rPr>
              <a:t>Mazzuca</a:t>
            </a:r>
            <a:endParaRPr lang="it-IT" sz="2400" b="1" spc="80" dirty="0" smtClean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marL="314325" algn="ctr">
              <a:lnSpc>
                <a:spcPct val="100000"/>
              </a:lnSpc>
            </a:pPr>
            <a:endParaRPr lang="it-IT" b="1" spc="80" dirty="0" smtClean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marL="314325" algn="ctr">
              <a:lnSpc>
                <a:spcPct val="100000"/>
              </a:lnSpc>
            </a:pPr>
            <a:endParaRPr lang="it-IT" b="1" spc="80" dirty="0" smtClean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marL="314325" algn="ctr">
              <a:lnSpc>
                <a:spcPct val="100000"/>
              </a:lnSpc>
            </a:pPr>
            <a:r>
              <a:rPr lang="it-IT" sz="3600" b="1" dirty="0" smtClean="0">
                <a:solidFill>
                  <a:schemeClr val="tx2"/>
                </a:solidFill>
                <a:latin typeface="Century Gothic"/>
                <a:cs typeface="Century Gothic"/>
              </a:rPr>
              <a:t> </a:t>
            </a:r>
            <a:endParaRPr sz="3600" dirty="0">
              <a:solidFill>
                <a:schemeClr val="tx2"/>
              </a:solidFill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525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432426" y="5020055"/>
            <a:ext cx="135890" cy="43180"/>
          </a:xfrm>
          <a:custGeom>
            <a:avLst/>
            <a:gdLst/>
            <a:ahLst/>
            <a:cxnLst/>
            <a:rect l="l" t="t" r="r" b="b"/>
            <a:pathLst>
              <a:path w="135890" h="43179">
                <a:moveTo>
                  <a:pt x="135635" y="10667"/>
                </a:moveTo>
                <a:lnTo>
                  <a:pt x="0" y="0"/>
                </a:lnTo>
                <a:lnTo>
                  <a:pt x="4571" y="42671"/>
                </a:lnTo>
                <a:lnTo>
                  <a:pt x="135635" y="106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Rettangolo 14"/>
          <p:cNvSpPr/>
          <p:nvPr/>
        </p:nvSpPr>
        <p:spPr>
          <a:xfrm>
            <a:off x="2679700" y="1797050"/>
            <a:ext cx="541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tx2"/>
                </a:solidFill>
                <a:latin typeface="Century Gothic" pitchFamily="34" charset="0"/>
              </a:rPr>
              <a:t>Un esempio di gestione </a:t>
            </a:r>
          </a:p>
        </p:txBody>
      </p:sp>
      <p:pic>
        <p:nvPicPr>
          <p:cNvPr id="5" name="Shape 34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4432300" y="152400"/>
            <a:ext cx="1905000" cy="95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917700" y="1568450"/>
            <a:ext cx="69342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chemeClr val="tx1"/>
                </a:solidFill>
                <a:latin typeface="Century Gothic" pitchFamily="34" charset="0"/>
              </a:rPr>
              <a:t>Mobilità</a:t>
            </a:r>
            <a:r>
              <a:rPr lang="it-IT" sz="2400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it-IT" sz="2400" b="1" dirty="0" smtClean="0">
                <a:solidFill>
                  <a:schemeClr val="tx1"/>
                </a:solidFill>
                <a:latin typeface="Century Gothic" pitchFamily="34" charset="0"/>
              </a:rPr>
              <a:t>approvate</a:t>
            </a:r>
            <a:r>
              <a:rPr lang="it-IT" sz="2400" dirty="0" smtClean="0">
                <a:solidFill>
                  <a:schemeClr val="tx1"/>
                </a:solidFill>
                <a:latin typeface="Century Gothic" pitchFamily="34" charset="0"/>
              </a:rPr>
              <a:t>: </a:t>
            </a:r>
            <a:r>
              <a:rPr lang="it-IT" sz="2400" b="1" dirty="0" smtClean="0">
                <a:solidFill>
                  <a:schemeClr val="tx1"/>
                </a:solidFill>
                <a:latin typeface="Century Gothic" pitchFamily="34" charset="0"/>
              </a:rPr>
              <a:t>43</a:t>
            </a:r>
          </a:p>
          <a:p>
            <a:endParaRPr lang="it-IT" sz="2400" b="1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2400" b="1" dirty="0" smtClean="0">
                <a:latin typeface="Century Gothic" pitchFamily="34" charset="0"/>
              </a:rPr>
              <a:t>13 di job </a:t>
            </a:r>
            <a:r>
              <a:rPr lang="it-IT" sz="2400" b="1" dirty="0" err="1" smtClean="0">
                <a:latin typeface="Century Gothic" pitchFamily="34" charset="0"/>
              </a:rPr>
              <a:t>shadowing</a:t>
            </a:r>
            <a:r>
              <a:rPr lang="it-IT" sz="2400" b="1" dirty="0" smtClean="0">
                <a:latin typeface="Century Gothic" pitchFamily="34" charset="0"/>
              </a:rPr>
              <a:t>:</a:t>
            </a:r>
          </a:p>
          <a:p>
            <a:r>
              <a:rPr lang="it-IT" sz="2000" b="1" dirty="0" smtClean="0">
                <a:solidFill>
                  <a:schemeClr val="accent1"/>
                </a:solidFill>
                <a:latin typeface="Century Gothic" pitchFamily="34" charset="0"/>
              </a:rPr>
              <a:t>6 in Svezia, 3 in Lituania, 4 in Francia</a:t>
            </a:r>
            <a:r>
              <a:rPr lang="it-IT" sz="2000" b="1" dirty="0" smtClean="0">
                <a:latin typeface="Century Gothic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it-IT" sz="2400" b="1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2400" b="1" dirty="0" smtClean="0">
                <a:solidFill>
                  <a:schemeClr val="tx1"/>
                </a:solidFill>
                <a:latin typeface="Century Gothic" pitchFamily="34" charset="0"/>
              </a:rPr>
              <a:t>30 corsi strutturati:</a:t>
            </a:r>
          </a:p>
          <a:p>
            <a:r>
              <a:rPr lang="it-IT" sz="2000" b="1" dirty="0" smtClean="0">
                <a:solidFill>
                  <a:schemeClr val="accent1"/>
                </a:solidFill>
                <a:latin typeface="Century Gothic" pitchFamily="34" charset="0"/>
              </a:rPr>
              <a:t>10 corsi </a:t>
            </a:r>
            <a:r>
              <a:rPr lang="it-IT" sz="2000" b="1" dirty="0">
                <a:solidFill>
                  <a:schemeClr val="accent1"/>
                </a:solidFill>
                <a:latin typeface="Century Gothic" pitchFamily="34" charset="0"/>
              </a:rPr>
              <a:t>di lingua inglese in </a:t>
            </a:r>
            <a:r>
              <a:rPr lang="it-IT" sz="2000" b="1" dirty="0" smtClean="0">
                <a:solidFill>
                  <a:schemeClr val="accent1"/>
                </a:solidFill>
                <a:latin typeface="Century Gothic" pitchFamily="34" charset="0"/>
              </a:rPr>
              <a:t>Inghilterra</a:t>
            </a:r>
            <a:endParaRPr lang="it-IT" sz="2000" b="1" dirty="0">
              <a:solidFill>
                <a:schemeClr val="accent1"/>
              </a:solidFill>
              <a:latin typeface="Century Gothic" pitchFamily="34" charset="0"/>
            </a:endParaRPr>
          </a:p>
          <a:p>
            <a:r>
              <a:rPr lang="it-IT" sz="2000" b="1" dirty="0">
                <a:solidFill>
                  <a:schemeClr val="accent1"/>
                </a:solidFill>
                <a:latin typeface="Century Gothic" pitchFamily="34" charset="0"/>
              </a:rPr>
              <a:t>4 corsi di </a:t>
            </a:r>
            <a:r>
              <a:rPr lang="it-IT" sz="2000" b="1" dirty="0" err="1">
                <a:solidFill>
                  <a:schemeClr val="accent1"/>
                </a:solidFill>
                <a:latin typeface="Century Gothic" pitchFamily="34" charset="0"/>
              </a:rPr>
              <a:t>benchmarking</a:t>
            </a:r>
            <a:r>
              <a:rPr lang="it-IT" sz="2000" b="1" dirty="0">
                <a:solidFill>
                  <a:schemeClr val="accent1"/>
                </a:solidFill>
                <a:latin typeface="Century Gothic" pitchFamily="34" charset="0"/>
              </a:rPr>
              <a:t> in </a:t>
            </a:r>
            <a:r>
              <a:rPr lang="it-IT" sz="2000" b="1" dirty="0" smtClean="0">
                <a:solidFill>
                  <a:schemeClr val="accent1"/>
                </a:solidFill>
                <a:latin typeface="Century Gothic" pitchFamily="34" charset="0"/>
              </a:rPr>
              <a:t>Finlandia</a:t>
            </a:r>
          </a:p>
          <a:p>
            <a:r>
              <a:rPr lang="it-IT" sz="2000" b="1" dirty="0">
                <a:solidFill>
                  <a:schemeClr val="accent1"/>
                </a:solidFill>
                <a:latin typeface="Century Gothic" pitchFamily="34" charset="0"/>
              </a:rPr>
              <a:t>5 corsi sull’uso delle nuove tecnologie (3 in Finlandia e 2 in Portogallo) </a:t>
            </a:r>
            <a:endParaRPr lang="it-IT" sz="2000" b="1" dirty="0" smtClean="0">
              <a:solidFill>
                <a:schemeClr val="accent1"/>
              </a:solidFill>
              <a:latin typeface="Century Gothic" pitchFamily="34" charset="0"/>
            </a:endParaRPr>
          </a:p>
          <a:p>
            <a:r>
              <a:rPr lang="it-IT" sz="2000" b="1" dirty="0">
                <a:solidFill>
                  <a:schemeClr val="accent1"/>
                </a:solidFill>
                <a:latin typeface="Century Gothic" pitchFamily="34" charset="0"/>
              </a:rPr>
              <a:t>9 corsi sulla metodologia CLIL (2 in Finlandia, 7 in Spagna</a:t>
            </a:r>
            <a:r>
              <a:rPr lang="it-IT" sz="2000" b="1" dirty="0" smtClean="0">
                <a:solidFill>
                  <a:schemeClr val="accent1"/>
                </a:solidFill>
                <a:latin typeface="Century Gothic" pitchFamily="34" charset="0"/>
              </a:rPr>
              <a:t>)</a:t>
            </a:r>
          </a:p>
          <a:p>
            <a:r>
              <a:rPr lang="it-IT" sz="2000" b="1" dirty="0">
                <a:solidFill>
                  <a:schemeClr val="accent1"/>
                </a:solidFill>
                <a:latin typeface="Century Gothic" pitchFamily="34" charset="0"/>
              </a:rPr>
              <a:t>1 corso di educazione all’imprenditorialità (in Slovenia) </a:t>
            </a:r>
            <a:endParaRPr lang="it-IT" sz="2000" b="1" dirty="0" smtClean="0">
              <a:solidFill>
                <a:schemeClr val="accent1"/>
              </a:solidFill>
              <a:latin typeface="Century Gothic" pitchFamily="34" charset="0"/>
            </a:endParaRPr>
          </a:p>
          <a:p>
            <a:r>
              <a:rPr lang="it-IT" sz="2000" b="1" dirty="0">
                <a:solidFill>
                  <a:schemeClr val="accent1"/>
                </a:solidFill>
                <a:latin typeface="Century Gothic" pitchFamily="34" charset="0"/>
              </a:rPr>
              <a:t>1 corso sulla prevenzione della dispersione scolastica (in Slovenia)</a:t>
            </a:r>
            <a:endParaRPr lang="it-IT" sz="2000" b="1" dirty="0" smtClean="0">
              <a:solidFill>
                <a:schemeClr val="accent1"/>
              </a:solidFill>
              <a:latin typeface="Century Gothic" pitchFamily="34" charset="0"/>
            </a:endParaRPr>
          </a:p>
          <a:p>
            <a:endParaRPr lang="it-IT" sz="2400" dirty="0" smtClean="0"/>
          </a:p>
          <a:p>
            <a:endParaRPr lang="it-IT" sz="240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36700" y="1949450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400" b="1" dirty="0" smtClean="0">
                <a:latin typeface="Century Gothic" pitchFamily="34" charset="0"/>
              </a:rPr>
              <a:t>Mobilità realizzate ad oggi:</a:t>
            </a:r>
            <a:r>
              <a:rPr lang="it-IT" sz="2400" b="1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it-IT" sz="2400" b="1" dirty="0" smtClean="0">
                <a:solidFill>
                  <a:schemeClr val="accent6"/>
                </a:solidFill>
                <a:latin typeface="Century Gothic" pitchFamily="34" charset="0"/>
              </a:rPr>
              <a:t>23</a:t>
            </a:r>
            <a:endParaRPr lang="it-IT" sz="2400" b="1" dirty="0">
              <a:solidFill>
                <a:schemeClr val="accent6"/>
              </a:solidFill>
              <a:latin typeface="Century Gothic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231900" y="2863850"/>
            <a:ext cx="8458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0070C0"/>
                </a:solidFill>
                <a:latin typeface="Century Gothic" pitchFamily="34" charset="0"/>
              </a:rPr>
              <a:t>10</a:t>
            </a:r>
            <a:r>
              <a:rPr lang="it-IT" sz="2400" dirty="0" smtClean="0">
                <a:solidFill>
                  <a:srgbClr val="0070C0"/>
                </a:solidFill>
                <a:latin typeface="Century Gothic" pitchFamily="34" charset="0"/>
              </a:rPr>
              <a:t> in </a:t>
            </a:r>
            <a:r>
              <a:rPr lang="it-IT" sz="2400" b="1" dirty="0" smtClean="0">
                <a:solidFill>
                  <a:srgbClr val="0070C0"/>
                </a:solidFill>
                <a:latin typeface="Century Gothic" pitchFamily="34" charset="0"/>
              </a:rPr>
              <a:t>Inghilterra</a:t>
            </a:r>
            <a:r>
              <a:rPr lang="it-IT" sz="2400" dirty="0" smtClean="0">
                <a:solidFill>
                  <a:srgbClr val="0070C0"/>
                </a:solidFill>
                <a:latin typeface="Century Gothic" pitchFamily="34" charset="0"/>
              </a:rPr>
              <a:t> dal 4 al 18 dicembre 2014 e dal 2 al 22 agosto 2015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0070C0"/>
                </a:solidFill>
                <a:latin typeface="Century Gothic" pitchFamily="34" charset="0"/>
              </a:rPr>
              <a:t>5</a:t>
            </a:r>
            <a:r>
              <a:rPr lang="it-IT" sz="2400" dirty="0" smtClean="0">
                <a:solidFill>
                  <a:srgbClr val="0070C0"/>
                </a:solidFill>
                <a:latin typeface="Century Gothic" pitchFamily="34" charset="0"/>
              </a:rPr>
              <a:t>  in </a:t>
            </a:r>
            <a:r>
              <a:rPr lang="it-IT" sz="2400" b="1" dirty="0" smtClean="0">
                <a:solidFill>
                  <a:srgbClr val="0070C0"/>
                </a:solidFill>
                <a:latin typeface="Century Gothic" pitchFamily="34" charset="0"/>
              </a:rPr>
              <a:t>Finlandia ed Estonia</a:t>
            </a:r>
            <a:r>
              <a:rPr lang="it-IT" sz="2400" dirty="0" smtClean="0">
                <a:solidFill>
                  <a:srgbClr val="0070C0"/>
                </a:solidFill>
                <a:latin typeface="Century Gothic" pitchFamily="34" charset="0"/>
              </a:rPr>
              <a:t> dall’8 al 15 marzo 2015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0070C0"/>
                </a:solidFill>
                <a:latin typeface="Century Gothic" pitchFamily="34" charset="0"/>
              </a:rPr>
              <a:t>3</a:t>
            </a:r>
            <a:r>
              <a:rPr lang="it-IT" sz="2400" dirty="0" smtClean="0">
                <a:solidFill>
                  <a:srgbClr val="0070C0"/>
                </a:solidFill>
                <a:latin typeface="Century Gothic" pitchFamily="34" charset="0"/>
              </a:rPr>
              <a:t>  in </a:t>
            </a:r>
            <a:r>
              <a:rPr lang="it-IT" sz="2400" b="1" dirty="0" smtClean="0">
                <a:solidFill>
                  <a:srgbClr val="0070C0"/>
                </a:solidFill>
                <a:latin typeface="Century Gothic" pitchFamily="34" charset="0"/>
              </a:rPr>
              <a:t>Lituania</a:t>
            </a:r>
            <a:r>
              <a:rPr lang="it-IT" sz="2400" dirty="0" smtClean="0">
                <a:solidFill>
                  <a:srgbClr val="0070C0"/>
                </a:solidFill>
                <a:latin typeface="Century Gothic" pitchFamily="34" charset="0"/>
              </a:rPr>
              <a:t> dall’8 al 17 Aprile 2015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0070C0"/>
                </a:solidFill>
                <a:latin typeface="Century Gothic" pitchFamily="34" charset="0"/>
              </a:rPr>
              <a:t>3</a:t>
            </a:r>
            <a:r>
              <a:rPr lang="it-IT" sz="2400" dirty="0" smtClean="0">
                <a:solidFill>
                  <a:srgbClr val="0070C0"/>
                </a:solidFill>
                <a:latin typeface="Century Gothic" pitchFamily="34" charset="0"/>
              </a:rPr>
              <a:t>  in </a:t>
            </a:r>
            <a:r>
              <a:rPr lang="it-IT" sz="2400" b="1" dirty="0" smtClean="0">
                <a:solidFill>
                  <a:srgbClr val="0070C0"/>
                </a:solidFill>
                <a:latin typeface="Century Gothic" pitchFamily="34" charset="0"/>
              </a:rPr>
              <a:t>Svezia</a:t>
            </a:r>
            <a:r>
              <a:rPr lang="it-IT" sz="2400" dirty="0" smtClean="0">
                <a:solidFill>
                  <a:srgbClr val="0070C0"/>
                </a:solidFill>
                <a:latin typeface="Century Gothic" pitchFamily="34" charset="0"/>
              </a:rPr>
              <a:t> dal 22 Aprile al 1 maggio 2015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0070C0"/>
                </a:solidFill>
                <a:latin typeface="Century Gothic" pitchFamily="34" charset="0"/>
              </a:rPr>
              <a:t>2 </a:t>
            </a:r>
            <a:r>
              <a:rPr lang="it-IT" sz="2400" dirty="0" smtClean="0">
                <a:solidFill>
                  <a:srgbClr val="0070C0"/>
                </a:solidFill>
                <a:latin typeface="Century Gothic" pitchFamily="34" charset="0"/>
              </a:rPr>
              <a:t>in </a:t>
            </a:r>
            <a:r>
              <a:rPr lang="it-IT" sz="2400" b="1" dirty="0" smtClean="0">
                <a:solidFill>
                  <a:srgbClr val="0070C0"/>
                </a:solidFill>
                <a:latin typeface="Century Gothic" pitchFamily="34" charset="0"/>
              </a:rPr>
              <a:t>Finlandia </a:t>
            </a:r>
            <a:r>
              <a:rPr lang="it-IT" sz="2400" dirty="0" smtClean="0">
                <a:solidFill>
                  <a:srgbClr val="0070C0"/>
                </a:solidFill>
                <a:latin typeface="Century Gothic" pitchFamily="34" charset="0"/>
              </a:rPr>
              <a:t>dal 16 al 22 agosto 2015</a:t>
            </a:r>
          </a:p>
          <a:p>
            <a:pPr>
              <a:buFont typeface="Arial" pitchFamily="34" charset="0"/>
              <a:buChar char="•"/>
            </a:pP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231900" y="5302250"/>
            <a:ext cx="853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chemeClr val="accent6"/>
                </a:solidFill>
                <a:latin typeface="Century Gothic" pitchFamily="34" charset="0"/>
              </a:rPr>
              <a:t>30</a:t>
            </a:r>
            <a:r>
              <a:rPr lang="it-IT" sz="2400" b="1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it-IT" sz="2400" b="1" dirty="0" smtClean="0">
                <a:latin typeface="Century Gothic" pitchFamily="34" charset="0"/>
              </a:rPr>
              <a:t>entro fine anno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0070C0"/>
                </a:solidFill>
                <a:latin typeface="Century Gothic" pitchFamily="34" charset="0"/>
              </a:rPr>
              <a:t>4 </a:t>
            </a:r>
            <a:r>
              <a:rPr lang="it-IT" sz="2400" dirty="0" smtClean="0">
                <a:solidFill>
                  <a:srgbClr val="0070C0"/>
                </a:solidFill>
                <a:latin typeface="Century Gothic" pitchFamily="34" charset="0"/>
              </a:rPr>
              <a:t>in </a:t>
            </a:r>
            <a:r>
              <a:rPr lang="it-IT" sz="2400" b="1" dirty="0" smtClean="0">
                <a:solidFill>
                  <a:srgbClr val="0070C0"/>
                </a:solidFill>
                <a:latin typeface="Century Gothic" pitchFamily="34" charset="0"/>
              </a:rPr>
              <a:t>Francia </a:t>
            </a:r>
            <a:r>
              <a:rPr lang="it-IT" sz="2400" dirty="0" smtClean="0">
                <a:solidFill>
                  <a:srgbClr val="0070C0"/>
                </a:solidFill>
                <a:latin typeface="Century Gothic" pitchFamily="34" charset="0"/>
              </a:rPr>
              <a:t>dal 9 al 16 dicembre 2015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0070C0"/>
                </a:solidFill>
                <a:latin typeface="Century Gothic" pitchFamily="34" charset="0"/>
              </a:rPr>
              <a:t>3 </a:t>
            </a:r>
            <a:r>
              <a:rPr lang="it-IT" sz="2400" dirty="0" smtClean="0">
                <a:solidFill>
                  <a:srgbClr val="0070C0"/>
                </a:solidFill>
                <a:latin typeface="Century Gothic" pitchFamily="34" charset="0"/>
              </a:rPr>
              <a:t>in </a:t>
            </a:r>
            <a:r>
              <a:rPr lang="it-IT" sz="2400" b="1" dirty="0" smtClean="0">
                <a:solidFill>
                  <a:srgbClr val="0070C0"/>
                </a:solidFill>
                <a:latin typeface="Century Gothic" pitchFamily="34" charset="0"/>
              </a:rPr>
              <a:t>Svezia </a:t>
            </a:r>
            <a:r>
              <a:rPr lang="it-IT" sz="2400" dirty="0" smtClean="0">
                <a:solidFill>
                  <a:srgbClr val="0070C0"/>
                </a:solidFill>
                <a:latin typeface="Century Gothic" pitchFamily="34" charset="0"/>
              </a:rPr>
              <a:t>dal 10 al17 dicembre 2015</a:t>
            </a:r>
          </a:p>
          <a:p>
            <a:pPr>
              <a:buFont typeface="Arial" pitchFamily="34" charset="0"/>
              <a:buChar char="•"/>
            </a:pPr>
            <a:endParaRPr lang="it-IT" sz="2400" b="1" dirty="0" smtClean="0">
              <a:latin typeface="Century Gothic" pitchFamily="34" charset="0"/>
            </a:endParaRPr>
          </a:p>
        </p:txBody>
      </p:sp>
      <p:pic>
        <p:nvPicPr>
          <p:cNvPr id="5" name="Shape 34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4432300" y="152400"/>
            <a:ext cx="1905000" cy="95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03300" y="2101850"/>
            <a:ext cx="8915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400" b="1" dirty="0" smtClean="0">
                <a:latin typeface="Century Gothic" pitchFamily="34" charset="0"/>
              </a:rPr>
              <a:t>Mobilità in ingresso nel nostro istituto per job </a:t>
            </a:r>
            <a:r>
              <a:rPr lang="it-IT" sz="2400" b="1" dirty="0" err="1" smtClean="0">
                <a:latin typeface="Century Gothic" pitchFamily="34" charset="0"/>
              </a:rPr>
              <a:t>shadowing</a:t>
            </a:r>
            <a:endParaRPr lang="it-IT" sz="2400" b="1" dirty="0" smtClean="0">
              <a:latin typeface="Century Gothic" pitchFamily="34" charset="0"/>
            </a:endParaRP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sz="2400" b="1" dirty="0" smtClean="0">
              <a:latin typeface="Century Gothic" pitchFamily="34" charset="0"/>
            </a:endParaRP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400" b="1" dirty="0" smtClean="0">
                <a:solidFill>
                  <a:srgbClr val="0070C0"/>
                </a:solidFill>
                <a:latin typeface="Century Gothic" pitchFamily="34" charset="0"/>
              </a:rPr>
              <a:t>3 dalla Lituania dal 2 al 12 Dicembre 2014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sz="24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400" b="1" dirty="0" smtClean="0">
                <a:solidFill>
                  <a:srgbClr val="0070C0"/>
                </a:solidFill>
                <a:latin typeface="Century Gothic" pitchFamily="34" charset="0"/>
              </a:rPr>
              <a:t>4 dalla Svezia dal 15 al 22 Febbraio 2015</a:t>
            </a:r>
            <a:endParaRPr lang="it-IT" sz="2400" b="1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pic>
        <p:nvPicPr>
          <p:cNvPr id="3" name="Shape 34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4432300" y="152400"/>
            <a:ext cx="1905000" cy="95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374900" y="1568450"/>
            <a:ext cx="53467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0070C0"/>
                </a:solidFill>
                <a:latin typeface="Century Gothic" pitchFamily="34" charset="0"/>
              </a:rPr>
              <a:t>Cosa abbiamo fatto dopo l’approvazione</a:t>
            </a:r>
            <a:endParaRPr lang="it-IT" sz="3200" b="1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850900" y="2559050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b="1" dirty="0" smtClean="0">
                <a:solidFill>
                  <a:schemeClr val="tx2"/>
                </a:solidFill>
                <a:latin typeface="Century Gothic" pitchFamily="34" charset="0"/>
              </a:rPr>
              <a:t>Luglio 2014: comunicato esito positivo della candidatura</a:t>
            </a:r>
            <a:r>
              <a:rPr lang="it-IT" sz="2400" dirty="0" smtClean="0">
                <a:solidFill>
                  <a:schemeClr val="tx2"/>
                </a:solidFill>
                <a:latin typeface="Century Gothic" pitchFamily="34" charset="0"/>
              </a:rPr>
              <a:t>, il giorno dopo l’approvazione, sul sito sella scuola.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smtClean="0">
                <a:solidFill>
                  <a:schemeClr val="tx2"/>
                </a:solidFill>
                <a:latin typeface="Century Gothic" pitchFamily="34" charset="0"/>
              </a:rPr>
              <a:t>Settembre 2014: Comunicazione al Collegio dei docenti e pubblicazione manifestazione d’interesse progetto </a:t>
            </a:r>
            <a:r>
              <a:rPr lang="it-IT" sz="2400" b="1" dirty="0" err="1" smtClean="0">
                <a:solidFill>
                  <a:schemeClr val="tx2"/>
                </a:solidFill>
                <a:latin typeface="Century Gothic" pitchFamily="34" charset="0"/>
              </a:rPr>
              <a:t>Erasmus</a:t>
            </a:r>
            <a:r>
              <a:rPr lang="it-IT" sz="2400" b="1" dirty="0" smtClean="0">
                <a:solidFill>
                  <a:schemeClr val="tx2"/>
                </a:solidFill>
                <a:latin typeface="Century Gothic" pitchFamily="34" charset="0"/>
              </a:rPr>
              <a:t> Plus, </a:t>
            </a:r>
            <a:r>
              <a:rPr lang="it-IT" sz="2400" dirty="0" smtClean="0">
                <a:solidFill>
                  <a:schemeClr val="tx2"/>
                </a:solidFill>
                <a:latin typeface="Century Gothic" pitchFamily="34" charset="0"/>
              </a:rPr>
              <a:t>sul sito sella scuola</a:t>
            </a:r>
            <a:r>
              <a:rPr lang="it-IT" sz="2400" b="1" dirty="0" smtClean="0">
                <a:solidFill>
                  <a:schemeClr val="tx2"/>
                </a:solidFill>
                <a:latin typeface="Century Gothic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smtClean="0">
                <a:solidFill>
                  <a:schemeClr val="tx2"/>
                </a:solidFill>
                <a:latin typeface="Century Gothic" pitchFamily="34" charset="0"/>
              </a:rPr>
              <a:t>Ottobre 2014: Valutazione delle domande di candidature pervenute.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smtClean="0">
                <a:solidFill>
                  <a:schemeClr val="tx2"/>
                </a:solidFill>
                <a:latin typeface="Century Gothic" pitchFamily="34" charset="0"/>
              </a:rPr>
              <a:t>Ottobre 2014: organizzazione prime mobilità</a:t>
            </a:r>
            <a:r>
              <a:rPr lang="it-IT" sz="2400" dirty="0" smtClean="0">
                <a:solidFill>
                  <a:schemeClr val="tx2"/>
                </a:solidFill>
                <a:latin typeface="Century Gothic" pitchFamily="34" charset="0"/>
              </a:rPr>
              <a:t> (già individuate e specificate nel modulo di candidatura),</a:t>
            </a:r>
          </a:p>
          <a:p>
            <a:r>
              <a:rPr lang="it-IT" sz="2400" b="1" dirty="0" smtClean="0">
                <a:solidFill>
                  <a:schemeClr val="tx2"/>
                </a:solidFill>
                <a:latin typeface="Century Gothic" pitchFamily="34" charset="0"/>
              </a:rPr>
              <a:t> stesura e firma contratto formativo.</a:t>
            </a:r>
            <a:endParaRPr lang="it-IT" sz="2000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2400" b="1" dirty="0" smtClean="0">
                <a:solidFill>
                  <a:schemeClr val="tx2"/>
                </a:solidFill>
                <a:latin typeface="Century Gothic" pitchFamily="34" charset="0"/>
              </a:rPr>
              <a:t>Ottobre 2014: ricezione e sottoscrizione accordo finanziario</a:t>
            </a:r>
          </a:p>
        </p:txBody>
      </p:sp>
      <p:pic>
        <p:nvPicPr>
          <p:cNvPr id="4" name="Shape 34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4432300" y="152400"/>
            <a:ext cx="1905000" cy="103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79500" y="1873250"/>
            <a:ext cx="89217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b="1" dirty="0" smtClean="0">
                <a:solidFill>
                  <a:schemeClr val="tx2"/>
                </a:solidFill>
                <a:latin typeface="Century Gothic" pitchFamily="34" charset="0"/>
              </a:rPr>
              <a:t>Ottobre 2014: bando per docente interno per pubblicità progetto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smtClean="0">
                <a:solidFill>
                  <a:schemeClr val="tx2"/>
                </a:solidFill>
                <a:latin typeface="Century Gothic" pitchFamily="34" charset="0"/>
              </a:rPr>
              <a:t>Novembre 2014: organizzazione mobilità in ingresso a Dicembre e a Febbraio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smtClean="0">
                <a:solidFill>
                  <a:schemeClr val="tx2"/>
                </a:solidFill>
                <a:latin typeface="Century Gothic" pitchFamily="34" charset="0"/>
              </a:rPr>
              <a:t>Dicembre 2014: creazione sezione “</a:t>
            </a:r>
            <a:r>
              <a:rPr lang="it-IT" sz="2400" b="1" dirty="0" err="1" smtClean="0">
                <a:solidFill>
                  <a:schemeClr val="tx2"/>
                </a:solidFill>
                <a:latin typeface="Century Gothic" pitchFamily="34" charset="0"/>
              </a:rPr>
              <a:t>Erasmus</a:t>
            </a:r>
            <a:r>
              <a:rPr lang="it-IT" sz="2400" b="1" dirty="0" smtClean="0">
                <a:solidFill>
                  <a:schemeClr val="tx2"/>
                </a:solidFill>
                <a:latin typeface="Century Gothic" pitchFamily="34" charset="0"/>
              </a:rPr>
              <a:t> Plus” su sito della scuola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smtClean="0">
                <a:solidFill>
                  <a:schemeClr val="tx2"/>
                </a:solidFill>
                <a:latin typeface="Century Gothic" pitchFamily="34" charset="0"/>
              </a:rPr>
              <a:t>Dicembre 2014: monitoraggio prime mobilità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smtClean="0">
                <a:solidFill>
                  <a:schemeClr val="tx2"/>
                </a:solidFill>
                <a:latin typeface="Century Gothic" pitchFamily="34" charset="0"/>
              </a:rPr>
              <a:t>Da Gennaio 2015 ad oggi organizzazione mobilità, monitoraggio, pubblicità a mezzo stampa e sul sito della scuola, disseminazione</a:t>
            </a:r>
            <a:endParaRPr lang="it-IT" sz="24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pic>
        <p:nvPicPr>
          <p:cNvPr id="3" name="Shape 34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4432300" y="152400"/>
            <a:ext cx="1905000" cy="95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59873" y="1888235"/>
            <a:ext cx="7772396" cy="4602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55301" y="1883663"/>
            <a:ext cx="7783195" cy="464820"/>
          </a:xfrm>
          <a:custGeom>
            <a:avLst/>
            <a:gdLst/>
            <a:ahLst/>
            <a:cxnLst/>
            <a:rect l="l" t="t" r="r" b="b"/>
            <a:pathLst>
              <a:path w="7783195" h="464819">
                <a:moveTo>
                  <a:pt x="7783064" y="464819"/>
                </a:moveTo>
                <a:lnTo>
                  <a:pt x="7783064" y="4571"/>
                </a:lnTo>
                <a:lnTo>
                  <a:pt x="4572" y="4571"/>
                </a:lnTo>
                <a:lnTo>
                  <a:pt x="4572" y="0"/>
                </a:lnTo>
                <a:lnTo>
                  <a:pt x="3047" y="0"/>
                </a:lnTo>
                <a:lnTo>
                  <a:pt x="0" y="1523"/>
                </a:lnTo>
                <a:lnTo>
                  <a:pt x="0" y="4571"/>
                </a:lnTo>
                <a:lnTo>
                  <a:pt x="7783064" y="464819"/>
                </a:lnTo>
                <a:close/>
              </a:path>
              <a:path w="7783195" h="464819">
                <a:moveTo>
                  <a:pt x="7776969" y="464819"/>
                </a:moveTo>
                <a:lnTo>
                  <a:pt x="7776969" y="464459"/>
                </a:lnTo>
                <a:lnTo>
                  <a:pt x="4572" y="4842"/>
                </a:lnTo>
                <a:lnTo>
                  <a:pt x="4572" y="464819"/>
                </a:lnTo>
                <a:lnTo>
                  <a:pt x="7776969" y="464819"/>
                </a:lnTo>
                <a:close/>
              </a:path>
              <a:path w="7783195" h="464819">
                <a:moveTo>
                  <a:pt x="7783064" y="4571"/>
                </a:moveTo>
                <a:lnTo>
                  <a:pt x="7783064" y="1523"/>
                </a:lnTo>
                <a:lnTo>
                  <a:pt x="7780016" y="0"/>
                </a:lnTo>
                <a:lnTo>
                  <a:pt x="7776969" y="0"/>
                </a:lnTo>
                <a:lnTo>
                  <a:pt x="7776969" y="4571"/>
                </a:lnTo>
                <a:lnTo>
                  <a:pt x="7783064" y="4571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59873" y="1888235"/>
            <a:ext cx="7772396" cy="4602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55301" y="1883663"/>
            <a:ext cx="7783195" cy="469900"/>
          </a:xfrm>
          <a:custGeom>
            <a:avLst/>
            <a:gdLst/>
            <a:ahLst/>
            <a:cxnLst/>
            <a:rect l="l" t="t" r="r" b="b"/>
            <a:pathLst>
              <a:path w="7783195" h="469900">
                <a:moveTo>
                  <a:pt x="7783064" y="467867"/>
                </a:moveTo>
                <a:lnTo>
                  <a:pt x="7783064" y="1523"/>
                </a:lnTo>
                <a:lnTo>
                  <a:pt x="7780016" y="0"/>
                </a:lnTo>
                <a:lnTo>
                  <a:pt x="3047" y="0"/>
                </a:lnTo>
                <a:lnTo>
                  <a:pt x="0" y="1523"/>
                </a:lnTo>
                <a:lnTo>
                  <a:pt x="0" y="467867"/>
                </a:lnTo>
                <a:lnTo>
                  <a:pt x="3047" y="469391"/>
                </a:lnTo>
                <a:lnTo>
                  <a:pt x="4571" y="469391"/>
                </a:lnTo>
                <a:lnTo>
                  <a:pt x="4571" y="9143"/>
                </a:lnTo>
                <a:lnTo>
                  <a:pt x="10667" y="4571"/>
                </a:lnTo>
                <a:lnTo>
                  <a:pt x="10667" y="9143"/>
                </a:lnTo>
                <a:lnTo>
                  <a:pt x="7772396" y="9143"/>
                </a:lnTo>
                <a:lnTo>
                  <a:pt x="7772396" y="4571"/>
                </a:lnTo>
                <a:lnTo>
                  <a:pt x="7776968" y="9143"/>
                </a:lnTo>
                <a:lnTo>
                  <a:pt x="7776968" y="469391"/>
                </a:lnTo>
                <a:lnTo>
                  <a:pt x="7780016" y="469391"/>
                </a:lnTo>
                <a:lnTo>
                  <a:pt x="7783064" y="467867"/>
                </a:lnTo>
                <a:close/>
              </a:path>
              <a:path w="7783195" h="469900">
                <a:moveTo>
                  <a:pt x="10667" y="9143"/>
                </a:moveTo>
                <a:lnTo>
                  <a:pt x="10667" y="4571"/>
                </a:lnTo>
                <a:lnTo>
                  <a:pt x="4571" y="9143"/>
                </a:lnTo>
                <a:lnTo>
                  <a:pt x="10667" y="9143"/>
                </a:lnTo>
                <a:close/>
              </a:path>
              <a:path w="7783195" h="469900">
                <a:moveTo>
                  <a:pt x="10667" y="460247"/>
                </a:moveTo>
                <a:lnTo>
                  <a:pt x="10667" y="9143"/>
                </a:lnTo>
                <a:lnTo>
                  <a:pt x="4571" y="9143"/>
                </a:lnTo>
                <a:lnTo>
                  <a:pt x="4571" y="460247"/>
                </a:lnTo>
                <a:lnTo>
                  <a:pt x="10667" y="460247"/>
                </a:lnTo>
                <a:close/>
              </a:path>
              <a:path w="7783195" h="469900">
                <a:moveTo>
                  <a:pt x="7776968" y="460247"/>
                </a:moveTo>
                <a:lnTo>
                  <a:pt x="4571" y="460247"/>
                </a:lnTo>
                <a:lnTo>
                  <a:pt x="10667" y="464819"/>
                </a:lnTo>
                <a:lnTo>
                  <a:pt x="10667" y="469391"/>
                </a:lnTo>
                <a:lnTo>
                  <a:pt x="7772396" y="469391"/>
                </a:lnTo>
                <a:lnTo>
                  <a:pt x="7772396" y="464819"/>
                </a:lnTo>
                <a:lnTo>
                  <a:pt x="7776968" y="460247"/>
                </a:lnTo>
                <a:close/>
              </a:path>
              <a:path w="7783195" h="469900">
                <a:moveTo>
                  <a:pt x="10667" y="469391"/>
                </a:moveTo>
                <a:lnTo>
                  <a:pt x="10667" y="464819"/>
                </a:lnTo>
                <a:lnTo>
                  <a:pt x="4571" y="460247"/>
                </a:lnTo>
                <a:lnTo>
                  <a:pt x="4571" y="469391"/>
                </a:lnTo>
                <a:lnTo>
                  <a:pt x="10667" y="469391"/>
                </a:lnTo>
                <a:close/>
              </a:path>
              <a:path w="7783195" h="469900">
                <a:moveTo>
                  <a:pt x="7776968" y="9143"/>
                </a:moveTo>
                <a:lnTo>
                  <a:pt x="7772396" y="4571"/>
                </a:lnTo>
                <a:lnTo>
                  <a:pt x="7772396" y="9143"/>
                </a:lnTo>
                <a:lnTo>
                  <a:pt x="7776968" y="9143"/>
                </a:lnTo>
                <a:close/>
              </a:path>
              <a:path w="7783195" h="469900">
                <a:moveTo>
                  <a:pt x="7776968" y="460247"/>
                </a:moveTo>
                <a:lnTo>
                  <a:pt x="7776968" y="9143"/>
                </a:lnTo>
                <a:lnTo>
                  <a:pt x="7772396" y="9143"/>
                </a:lnTo>
                <a:lnTo>
                  <a:pt x="7772396" y="460247"/>
                </a:lnTo>
                <a:lnTo>
                  <a:pt x="7776968" y="460247"/>
                </a:lnTo>
                <a:close/>
              </a:path>
              <a:path w="7783195" h="469900">
                <a:moveTo>
                  <a:pt x="7776968" y="469391"/>
                </a:moveTo>
                <a:lnTo>
                  <a:pt x="7776968" y="460247"/>
                </a:lnTo>
                <a:lnTo>
                  <a:pt x="7772396" y="464819"/>
                </a:lnTo>
                <a:lnTo>
                  <a:pt x="7772396" y="469391"/>
                </a:lnTo>
                <a:lnTo>
                  <a:pt x="7776968" y="469391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7112" rIns="0" bIns="0" rtlCol="0">
            <a:spAutoFit/>
          </a:bodyPr>
          <a:lstStyle/>
          <a:p>
            <a:pPr marL="68580">
              <a:lnSpc>
                <a:spcPct val="100000"/>
              </a:lnSpc>
            </a:pPr>
            <a:r>
              <a:rPr sz="2400" dirty="0">
                <a:solidFill>
                  <a:srgbClr val="CC3200"/>
                </a:solidFill>
              </a:rPr>
              <a:t>S</a:t>
            </a:r>
            <a:r>
              <a:rPr sz="2400" spc="-5" dirty="0">
                <a:solidFill>
                  <a:srgbClr val="CC3200"/>
                </a:solidFill>
              </a:rPr>
              <a:t>o</a:t>
            </a:r>
            <a:r>
              <a:rPr sz="2400" spc="-10" dirty="0">
                <a:solidFill>
                  <a:srgbClr val="CC3200"/>
                </a:solidFill>
              </a:rPr>
              <a:t>tt</a:t>
            </a:r>
            <a:r>
              <a:rPr sz="2400" spc="-5" dirty="0">
                <a:solidFill>
                  <a:srgbClr val="CC3200"/>
                </a:solidFill>
              </a:rPr>
              <a:t>o</a:t>
            </a:r>
            <a:r>
              <a:rPr sz="2400" spc="-15" dirty="0">
                <a:solidFill>
                  <a:srgbClr val="CC3200"/>
                </a:solidFill>
              </a:rPr>
              <a:t>s</a:t>
            </a:r>
            <a:r>
              <a:rPr sz="2400" spc="-5" dirty="0">
                <a:solidFill>
                  <a:srgbClr val="CC3200"/>
                </a:solidFill>
              </a:rPr>
              <a:t>c</a:t>
            </a:r>
            <a:r>
              <a:rPr sz="2400" spc="-10" dirty="0">
                <a:solidFill>
                  <a:srgbClr val="CC3200"/>
                </a:solidFill>
              </a:rPr>
              <a:t>rizi</a:t>
            </a:r>
            <a:r>
              <a:rPr sz="2400" spc="-5" dirty="0">
                <a:solidFill>
                  <a:srgbClr val="CC3200"/>
                </a:solidFill>
              </a:rPr>
              <a:t>on</a:t>
            </a:r>
            <a:r>
              <a:rPr sz="2400" dirty="0">
                <a:solidFill>
                  <a:srgbClr val="CC3200"/>
                </a:solidFill>
              </a:rPr>
              <a:t>e</a:t>
            </a:r>
            <a:r>
              <a:rPr sz="2400" spc="70" dirty="0">
                <a:solidFill>
                  <a:srgbClr val="CC32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CC3200"/>
                </a:solidFill>
              </a:rPr>
              <a:t>de</a:t>
            </a:r>
            <a:r>
              <a:rPr sz="2400" spc="-10" dirty="0">
                <a:solidFill>
                  <a:srgbClr val="CC3200"/>
                </a:solidFill>
              </a:rPr>
              <a:t>l</a:t>
            </a:r>
            <a:r>
              <a:rPr sz="2400" spc="85" dirty="0">
                <a:solidFill>
                  <a:srgbClr val="CC320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CC3200"/>
                </a:solidFill>
              </a:rPr>
              <a:t>A</a:t>
            </a:r>
            <a:r>
              <a:rPr sz="2400" spc="-5" dirty="0">
                <a:solidFill>
                  <a:srgbClr val="CC3200"/>
                </a:solidFill>
              </a:rPr>
              <a:t>cco</a:t>
            </a:r>
            <a:r>
              <a:rPr sz="2400" spc="-10" dirty="0">
                <a:solidFill>
                  <a:srgbClr val="CC3200"/>
                </a:solidFill>
              </a:rPr>
              <a:t>r</a:t>
            </a:r>
            <a:r>
              <a:rPr sz="2400" spc="-5" dirty="0">
                <a:solidFill>
                  <a:srgbClr val="CC3200"/>
                </a:solidFill>
              </a:rPr>
              <a:t>d</a:t>
            </a:r>
            <a:r>
              <a:rPr sz="2400" dirty="0">
                <a:solidFill>
                  <a:srgbClr val="CC3200"/>
                </a:solidFill>
              </a:rPr>
              <a:t>o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47528" y="2721347"/>
            <a:ext cx="7860030" cy="31085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"/>
              </a:spcBef>
              <a:buClr>
                <a:srgbClr val="21218B"/>
              </a:buClr>
            </a:pPr>
            <a:endParaRPr sz="2900" dirty="0">
              <a:latin typeface="Times New Roman"/>
              <a:cs typeface="Times New Roman"/>
            </a:endParaRPr>
          </a:p>
          <a:p>
            <a:pPr marL="355600" marR="520700" indent="-342900">
              <a:lnSpc>
                <a:spcPct val="150000"/>
              </a:lnSpc>
              <a:buClr>
                <a:srgbClr val="21218B"/>
              </a:buClr>
              <a:buFont typeface="Century Gothic"/>
              <a:buChar char="-"/>
              <a:tabLst>
                <a:tab pos="355600" algn="l"/>
              </a:tabLst>
            </a:pPr>
            <a:r>
              <a:rPr lang="it-IT" sz="2400" b="1" spc="5" dirty="0">
                <a:solidFill>
                  <a:srgbClr val="21218B"/>
                </a:solidFill>
                <a:latin typeface="Century Gothic"/>
                <a:cs typeface="Century Gothic"/>
              </a:rPr>
              <a:t>L</a:t>
            </a:r>
            <a:r>
              <a:rPr lang="it-IT" sz="2400" b="1" spc="5" dirty="0" smtClean="0">
                <a:solidFill>
                  <a:srgbClr val="21218B"/>
                </a:solidFill>
                <a:latin typeface="Century Gothic"/>
                <a:cs typeface="Century Gothic"/>
              </a:rPr>
              <a:t>’accordo è stato </a:t>
            </a:r>
            <a:r>
              <a:rPr sz="2400" b="1" dirty="0" err="1" smtClean="0">
                <a:solidFill>
                  <a:srgbClr val="21218B"/>
                </a:solidFill>
                <a:latin typeface="Century Gothic"/>
                <a:cs typeface="Century Gothic"/>
              </a:rPr>
              <a:t>i</a:t>
            </a:r>
            <a:r>
              <a:rPr sz="2400" b="1" spc="-5" dirty="0" err="1" smtClean="0">
                <a:solidFill>
                  <a:srgbClr val="21218B"/>
                </a:solidFill>
                <a:latin typeface="Century Gothic"/>
                <a:cs typeface="Century Gothic"/>
              </a:rPr>
              <a:t>n</a:t>
            </a:r>
            <a:r>
              <a:rPr sz="2400" b="1" spc="5" dirty="0" err="1" smtClean="0">
                <a:solidFill>
                  <a:srgbClr val="21218B"/>
                </a:solidFill>
                <a:latin typeface="Century Gothic"/>
                <a:cs typeface="Century Gothic"/>
              </a:rPr>
              <a:t>v</a:t>
            </a:r>
            <a:r>
              <a:rPr sz="2400" b="1" dirty="0" err="1" smtClean="0">
                <a:solidFill>
                  <a:srgbClr val="21218B"/>
                </a:solidFill>
                <a:latin typeface="Century Gothic"/>
                <a:cs typeface="Century Gothic"/>
              </a:rPr>
              <a:t>i</a:t>
            </a:r>
            <a:r>
              <a:rPr sz="2400" b="1" spc="-5" dirty="0" err="1" smtClean="0">
                <a:solidFill>
                  <a:srgbClr val="21218B"/>
                </a:solidFill>
                <a:latin typeface="Century Gothic"/>
                <a:cs typeface="Century Gothic"/>
              </a:rPr>
              <a:t>at</a:t>
            </a:r>
            <a:r>
              <a:rPr sz="2400" b="1" dirty="0" err="1" smtClean="0">
                <a:solidFill>
                  <a:srgbClr val="21218B"/>
                </a:solidFill>
                <a:latin typeface="Century Gothic"/>
                <a:cs typeface="Century Gothic"/>
              </a:rPr>
              <a:t>o</a:t>
            </a:r>
            <a:r>
              <a:rPr sz="2400" b="1" spc="50" dirty="0" smtClean="0">
                <a:solidFill>
                  <a:srgbClr val="21218B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21218B"/>
                </a:solidFill>
                <a:latin typeface="Century Gothic"/>
                <a:cs typeface="Century Gothic"/>
              </a:rPr>
              <a:t>da</a:t>
            </a:r>
            <a:r>
              <a:rPr sz="2400" b="1" dirty="0">
                <a:solidFill>
                  <a:srgbClr val="21218B"/>
                </a:solidFill>
                <a:latin typeface="Century Gothic"/>
                <a:cs typeface="Century Gothic"/>
              </a:rPr>
              <a:t>ll’</a:t>
            </a:r>
            <a:r>
              <a:rPr sz="2400" b="1" spc="5" dirty="0">
                <a:solidFill>
                  <a:srgbClr val="21218B"/>
                </a:solidFill>
                <a:latin typeface="Century Gothic"/>
                <a:cs typeface="Century Gothic"/>
              </a:rPr>
              <a:t>A</a:t>
            </a:r>
            <a:r>
              <a:rPr sz="2400" b="1" spc="-5" dirty="0">
                <a:solidFill>
                  <a:srgbClr val="21218B"/>
                </a:solidFill>
                <a:latin typeface="Century Gothic"/>
                <a:cs typeface="Century Gothic"/>
              </a:rPr>
              <a:t>g</a:t>
            </a:r>
            <a:r>
              <a:rPr sz="2400" b="1" dirty="0">
                <a:solidFill>
                  <a:srgbClr val="21218B"/>
                </a:solidFill>
                <a:latin typeface="Century Gothic"/>
                <a:cs typeface="Century Gothic"/>
              </a:rPr>
              <a:t>e</a:t>
            </a:r>
            <a:r>
              <a:rPr sz="2400" b="1" spc="-5" dirty="0">
                <a:solidFill>
                  <a:srgbClr val="21218B"/>
                </a:solidFill>
                <a:latin typeface="Century Gothic"/>
                <a:cs typeface="Century Gothic"/>
              </a:rPr>
              <a:t>n</a:t>
            </a:r>
            <a:r>
              <a:rPr sz="2400" b="1" dirty="0">
                <a:solidFill>
                  <a:srgbClr val="21218B"/>
                </a:solidFill>
                <a:latin typeface="Century Gothic"/>
                <a:cs typeface="Century Gothic"/>
              </a:rPr>
              <a:t>zia</a:t>
            </a:r>
            <a:r>
              <a:rPr sz="2400" b="1" spc="35" dirty="0">
                <a:solidFill>
                  <a:srgbClr val="21218B"/>
                </a:solidFill>
                <a:latin typeface="Times New Roman"/>
                <a:cs typeface="Times New Roman"/>
              </a:rPr>
              <a:t> </a:t>
            </a:r>
            <a:r>
              <a:rPr sz="2400" b="1" spc="5" dirty="0" err="1">
                <a:solidFill>
                  <a:srgbClr val="21218B"/>
                </a:solidFill>
                <a:latin typeface="Century Gothic"/>
                <a:cs typeface="Century Gothic"/>
              </a:rPr>
              <a:t>N</a:t>
            </a:r>
            <a:r>
              <a:rPr sz="2400" b="1" spc="-5" dirty="0" err="1">
                <a:solidFill>
                  <a:srgbClr val="21218B"/>
                </a:solidFill>
                <a:latin typeface="Century Gothic"/>
                <a:cs typeface="Century Gothic"/>
              </a:rPr>
              <a:t>a</a:t>
            </a:r>
            <a:r>
              <a:rPr sz="2400" b="1" dirty="0" err="1">
                <a:solidFill>
                  <a:srgbClr val="21218B"/>
                </a:solidFill>
                <a:latin typeface="Century Gothic"/>
                <a:cs typeface="Century Gothic"/>
              </a:rPr>
              <a:t>zi</a:t>
            </a:r>
            <a:r>
              <a:rPr sz="2400" b="1" spc="-10" dirty="0" err="1">
                <a:solidFill>
                  <a:srgbClr val="21218B"/>
                </a:solidFill>
                <a:latin typeface="Century Gothic"/>
                <a:cs typeface="Century Gothic"/>
              </a:rPr>
              <a:t>o</a:t>
            </a:r>
            <a:r>
              <a:rPr sz="2400" b="1" spc="-5" dirty="0" err="1">
                <a:solidFill>
                  <a:srgbClr val="21218B"/>
                </a:solidFill>
                <a:latin typeface="Century Gothic"/>
                <a:cs typeface="Century Gothic"/>
              </a:rPr>
              <a:t>na</a:t>
            </a:r>
            <a:r>
              <a:rPr sz="2400" b="1" dirty="0" err="1">
                <a:solidFill>
                  <a:srgbClr val="21218B"/>
                </a:solidFill>
                <a:latin typeface="Century Gothic"/>
                <a:cs typeface="Century Gothic"/>
              </a:rPr>
              <a:t>le</a:t>
            </a:r>
            <a:r>
              <a:rPr sz="2400" b="1" dirty="0">
                <a:solidFill>
                  <a:srgbClr val="21218B"/>
                </a:solidFill>
                <a:latin typeface="Times New Roman"/>
                <a:cs typeface="Times New Roman"/>
              </a:rPr>
              <a:t> </a:t>
            </a:r>
            <a:r>
              <a:rPr sz="2400" b="1" spc="15" dirty="0" smtClean="0">
                <a:solidFill>
                  <a:srgbClr val="21218B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21218B"/>
                </a:solidFill>
                <a:latin typeface="Century Gothic"/>
                <a:cs typeface="Century Gothic"/>
              </a:rPr>
              <a:t>tra</a:t>
            </a:r>
            <a:r>
              <a:rPr sz="2400" b="1" dirty="0">
                <a:solidFill>
                  <a:srgbClr val="21218B"/>
                </a:solidFill>
                <a:latin typeface="Century Gothic"/>
                <a:cs typeface="Century Gothic"/>
              </a:rPr>
              <a:t>mi</a:t>
            </a:r>
            <a:r>
              <a:rPr sz="2400" b="1" spc="-5" dirty="0">
                <a:solidFill>
                  <a:srgbClr val="21218B"/>
                </a:solidFill>
                <a:latin typeface="Century Gothic"/>
                <a:cs typeface="Century Gothic"/>
              </a:rPr>
              <a:t>t</a:t>
            </a:r>
            <a:r>
              <a:rPr sz="2400" b="1" dirty="0">
                <a:solidFill>
                  <a:srgbClr val="21218B"/>
                </a:solidFill>
                <a:latin typeface="Century Gothic"/>
                <a:cs typeface="Century Gothic"/>
              </a:rPr>
              <a:t>e</a:t>
            </a:r>
            <a:r>
              <a:rPr sz="2400" b="1" spc="50" dirty="0">
                <a:solidFill>
                  <a:srgbClr val="21218B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 err="1">
                <a:solidFill>
                  <a:srgbClr val="21218B"/>
                </a:solidFill>
                <a:latin typeface="Century Gothic"/>
                <a:cs typeface="Century Gothic"/>
              </a:rPr>
              <a:t>p</a:t>
            </a:r>
            <a:r>
              <a:rPr sz="2400" b="1" dirty="0" err="1">
                <a:solidFill>
                  <a:srgbClr val="21218B"/>
                </a:solidFill>
                <a:latin typeface="Century Gothic"/>
                <a:cs typeface="Century Gothic"/>
              </a:rPr>
              <a:t>o</a:t>
            </a:r>
            <a:r>
              <a:rPr sz="2400" b="1" spc="-10" dirty="0" err="1">
                <a:solidFill>
                  <a:srgbClr val="21218B"/>
                </a:solidFill>
                <a:latin typeface="Century Gothic"/>
                <a:cs typeface="Century Gothic"/>
              </a:rPr>
              <a:t>s</a:t>
            </a:r>
            <a:r>
              <a:rPr sz="2400" b="1" spc="-5" dirty="0" err="1">
                <a:solidFill>
                  <a:srgbClr val="21218B"/>
                </a:solidFill>
                <a:latin typeface="Century Gothic"/>
                <a:cs typeface="Century Gothic"/>
              </a:rPr>
              <a:t>t</a:t>
            </a:r>
            <a:r>
              <a:rPr sz="2400" b="1" dirty="0" err="1">
                <a:solidFill>
                  <a:srgbClr val="21218B"/>
                </a:solidFill>
                <a:latin typeface="Century Gothic"/>
                <a:cs typeface="Century Gothic"/>
              </a:rPr>
              <a:t>a</a:t>
            </a:r>
            <a:r>
              <a:rPr sz="2400" b="1" spc="60" dirty="0">
                <a:solidFill>
                  <a:srgbClr val="21218B"/>
                </a:solidFill>
                <a:latin typeface="Times New Roman"/>
                <a:cs typeface="Times New Roman"/>
              </a:rPr>
              <a:t> </a:t>
            </a:r>
            <a:r>
              <a:rPr sz="2400" b="1" spc="5" dirty="0" smtClean="0">
                <a:solidFill>
                  <a:srgbClr val="21218B"/>
                </a:solidFill>
                <a:latin typeface="Century Gothic"/>
                <a:cs typeface="Century Gothic"/>
              </a:rPr>
              <a:t>P</a:t>
            </a:r>
            <a:r>
              <a:rPr sz="2400" b="1" dirty="0" smtClean="0">
                <a:solidFill>
                  <a:srgbClr val="21218B"/>
                </a:solidFill>
                <a:latin typeface="Century Gothic"/>
                <a:cs typeface="Century Gothic"/>
              </a:rPr>
              <a:t>E</a:t>
            </a:r>
            <a:r>
              <a:rPr sz="2400" b="1" dirty="0" smtClean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C</a:t>
            </a:r>
            <a:r>
              <a:rPr sz="2400" b="1" spc="50" dirty="0" smtClean="0">
                <a:solidFill>
                  <a:srgbClr val="21218B"/>
                </a:solidFill>
                <a:latin typeface="Century Gothic" pitchFamily="34" charset="0"/>
                <a:cs typeface="Times New Roman"/>
              </a:rPr>
              <a:t> </a:t>
            </a:r>
            <a:r>
              <a:rPr sz="2400" b="1" dirty="0" smtClean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e</a:t>
            </a:r>
            <a:r>
              <a:rPr lang="it-IT" sz="2400" b="1" spc="50" dirty="0" smtClean="0">
                <a:solidFill>
                  <a:srgbClr val="21218B"/>
                </a:solidFill>
                <a:latin typeface="Century Gothic" pitchFamily="34" charset="0"/>
                <a:cs typeface="Times New Roman"/>
              </a:rPr>
              <a:t>d è stato</a:t>
            </a:r>
            <a:r>
              <a:rPr sz="2400" b="1" spc="40" dirty="0" smtClean="0">
                <a:solidFill>
                  <a:srgbClr val="21218B"/>
                </a:solidFill>
                <a:latin typeface="Century Gothic" pitchFamily="34" charset="0"/>
                <a:cs typeface="Times New Roman"/>
              </a:rPr>
              <a:t> </a:t>
            </a:r>
            <a:r>
              <a:rPr sz="2400" b="1" dirty="0" err="1" smtClean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fi</a:t>
            </a:r>
            <a:r>
              <a:rPr sz="2400" b="1" spc="-10" dirty="0" err="1" smtClean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r</a:t>
            </a:r>
            <a:r>
              <a:rPr sz="2400" b="1" dirty="0" err="1" smtClean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m</a:t>
            </a:r>
            <a:r>
              <a:rPr sz="2400" b="1" spc="-5" dirty="0" err="1" smtClean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at</a:t>
            </a:r>
            <a:r>
              <a:rPr sz="2400" b="1" dirty="0" err="1" smtClean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o</a:t>
            </a:r>
            <a:r>
              <a:rPr sz="2400" b="1" dirty="0" smtClean="0">
                <a:solidFill>
                  <a:srgbClr val="21218B"/>
                </a:solidFill>
                <a:latin typeface="Century Gothic" pitchFamily="34" charset="0"/>
                <a:cs typeface="Times New Roman"/>
              </a:rPr>
              <a:t> </a:t>
            </a:r>
            <a:r>
              <a:rPr sz="2400" b="1" spc="-5" dirty="0" err="1" smtClean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d</a:t>
            </a:r>
            <a:r>
              <a:rPr sz="2400" b="1" dirty="0" err="1" smtClean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i</a:t>
            </a:r>
            <a:r>
              <a:rPr sz="2400" b="1" spc="-5" dirty="0" err="1" smtClean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g</a:t>
            </a:r>
            <a:r>
              <a:rPr sz="2400" b="1" dirty="0" err="1" smtClean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i</a:t>
            </a:r>
            <a:r>
              <a:rPr sz="2400" b="1" spc="-5" dirty="0" err="1" smtClean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ta</a:t>
            </a:r>
            <a:r>
              <a:rPr sz="2400" b="1" dirty="0" err="1" smtClean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lme</a:t>
            </a:r>
            <a:r>
              <a:rPr sz="2400" b="1" spc="-5" dirty="0" err="1" smtClean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nt</a:t>
            </a:r>
            <a:r>
              <a:rPr sz="2400" b="1" dirty="0" err="1" smtClean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e</a:t>
            </a:r>
            <a:r>
              <a:rPr sz="2400" b="1" spc="40" dirty="0" smtClean="0">
                <a:solidFill>
                  <a:srgbClr val="21218B"/>
                </a:solidFill>
                <a:latin typeface="Century Gothic" pitchFamily="34" charset="0"/>
                <a:cs typeface="Times New Roman"/>
              </a:rPr>
              <a:t> </a:t>
            </a:r>
            <a:r>
              <a:rPr sz="2400" b="1" spc="-5" dirty="0" err="1" smtClean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d</a:t>
            </a:r>
            <a:r>
              <a:rPr sz="2400" b="1" dirty="0" err="1" smtClean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a</a:t>
            </a:r>
            <a:r>
              <a:rPr sz="2400" b="1" spc="60" dirty="0" smtClean="0">
                <a:solidFill>
                  <a:srgbClr val="21218B"/>
                </a:solidFill>
                <a:latin typeface="Century Gothic" pitchFamily="34" charset="0"/>
                <a:cs typeface="Times New Roman"/>
              </a:rPr>
              <a:t> </a:t>
            </a:r>
            <a:r>
              <a:rPr sz="2400" b="1" dirty="0" err="1" smtClean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e</a:t>
            </a:r>
            <a:r>
              <a:rPr sz="2400" b="1" spc="-5" dirty="0" err="1" smtClean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ntra</a:t>
            </a:r>
            <a:r>
              <a:rPr sz="2400" b="1" dirty="0" err="1" smtClean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m</a:t>
            </a:r>
            <a:r>
              <a:rPr sz="2400" b="1" spc="-5" dirty="0" err="1" smtClean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b</a:t>
            </a:r>
            <a:r>
              <a:rPr sz="2400" b="1" dirty="0" err="1" smtClean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e</a:t>
            </a:r>
            <a:r>
              <a:rPr sz="2400" b="1" spc="50" dirty="0" smtClean="0">
                <a:solidFill>
                  <a:srgbClr val="21218B"/>
                </a:solidFill>
                <a:latin typeface="Century Gothic" pitchFamily="34" charset="0"/>
                <a:cs typeface="Times New Roman"/>
              </a:rPr>
              <a:t> </a:t>
            </a:r>
            <a:r>
              <a:rPr sz="2400" b="1" dirty="0" smtClean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le</a:t>
            </a:r>
            <a:r>
              <a:rPr sz="2400" b="1" spc="50" dirty="0" smtClean="0">
                <a:solidFill>
                  <a:srgbClr val="21218B"/>
                </a:solidFill>
                <a:latin typeface="Century Gothic" pitchFamily="34" charset="0"/>
                <a:cs typeface="Times New Roman"/>
              </a:rPr>
              <a:t> </a:t>
            </a:r>
            <a:r>
              <a:rPr sz="2400" b="1" spc="-5" dirty="0" err="1" smtClean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part</a:t>
            </a:r>
            <a:r>
              <a:rPr sz="2400" b="1" dirty="0" err="1" smtClean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i</a:t>
            </a:r>
            <a:r>
              <a:rPr sz="2400" b="1" spc="60" dirty="0" smtClean="0">
                <a:solidFill>
                  <a:srgbClr val="21218B"/>
                </a:solidFill>
                <a:latin typeface="Century Gothic" pitchFamily="34" charset="0"/>
                <a:cs typeface="Times New Roman"/>
              </a:rPr>
              <a:t> </a:t>
            </a:r>
            <a:r>
              <a:rPr sz="2400" b="1" spc="-10" dirty="0" smtClean="0">
                <a:solidFill>
                  <a:srgbClr val="21218B"/>
                </a:solidFill>
                <a:latin typeface="Century Gothic" pitchFamily="34" charset="0"/>
                <a:cs typeface="Century Gothic"/>
              </a:rPr>
              <a:t>(</a:t>
            </a:r>
            <a:r>
              <a:rPr sz="2400" b="1" dirty="0" smtClean="0">
                <a:solidFill>
                  <a:srgbClr val="FF0000"/>
                </a:solidFill>
                <a:latin typeface="Century Gothic" pitchFamily="34" charset="0"/>
                <a:cs typeface="Century Gothic"/>
              </a:rPr>
              <a:t>e</a:t>
            </a:r>
            <a:r>
              <a:rPr sz="2400" b="1" spc="-5" dirty="0" smtClean="0">
                <a:solidFill>
                  <a:srgbClr val="FF0000"/>
                </a:solidFill>
                <a:latin typeface="Century Gothic" pitchFamily="34" charset="0"/>
                <a:cs typeface="Century Gothic"/>
              </a:rPr>
              <a:t>ra</a:t>
            </a:r>
            <a:r>
              <a:rPr sz="2400" b="1" spc="-10" dirty="0" smtClean="0">
                <a:solidFill>
                  <a:srgbClr val="FF0000"/>
                </a:solidFill>
                <a:latin typeface="Century Gothic" pitchFamily="34" charset="0"/>
                <a:cs typeface="Century Gothic"/>
              </a:rPr>
              <a:t>s</a:t>
            </a:r>
            <a:r>
              <a:rPr sz="2400" b="1" dirty="0" smtClean="0">
                <a:solidFill>
                  <a:srgbClr val="FF0000"/>
                </a:solidFill>
                <a:latin typeface="Century Gothic" pitchFamily="34" charset="0"/>
                <a:cs typeface="Century Gothic"/>
              </a:rPr>
              <a:t>m</a:t>
            </a:r>
            <a:r>
              <a:rPr sz="2400" b="1" spc="-5" dirty="0" smtClean="0">
                <a:solidFill>
                  <a:srgbClr val="FF0000"/>
                </a:solidFill>
                <a:latin typeface="Century Gothic" pitchFamily="34" charset="0"/>
                <a:cs typeface="Century Gothic"/>
              </a:rPr>
              <a:t>u</a:t>
            </a:r>
            <a:r>
              <a:rPr sz="2400" b="1" spc="-10" dirty="0" smtClean="0">
                <a:solidFill>
                  <a:srgbClr val="FF0000"/>
                </a:solidFill>
                <a:latin typeface="Century Gothic"/>
                <a:cs typeface="Century Gothic"/>
              </a:rPr>
              <a:t>s</a:t>
            </a:r>
            <a:r>
              <a:rPr sz="2400" b="1" spc="5" dirty="0" smtClean="0">
                <a:solidFill>
                  <a:srgbClr val="FF0000"/>
                </a:solidFill>
                <a:latin typeface="Century Gothic"/>
                <a:cs typeface="Century Gothic"/>
              </a:rPr>
              <a:t>_</a:t>
            </a:r>
            <a:r>
              <a:rPr sz="2400" b="1" spc="-5" dirty="0" smtClean="0">
                <a:solidFill>
                  <a:srgbClr val="FF0000"/>
                </a:solidFill>
                <a:latin typeface="Century Gothic"/>
                <a:cs typeface="Century Gothic"/>
              </a:rPr>
              <a:t>p</a:t>
            </a:r>
            <a:r>
              <a:rPr sz="24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l</a:t>
            </a:r>
            <a:r>
              <a:rPr sz="2400" b="1" spc="-5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sz="2400" b="1" spc="-10" dirty="0" smtClean="0">
                <a:solidFill>
                  <a:srgbClr val="FF0000"/>
                </a:solidFill>
                <a:latin typeface="Century Gothic"/>
                <a:cs typeface="Century Gothic"/>
              </a:rPr>
              <a:t>s</a:t>
            </a:r>
            <a:r>
              <a:rPr sz="2400" b="1" spc="5" dirty="0" smtClean="0">
                <a:solidFill>
                  <a:srgbClr val="FF0000"/>
                </a:solidFill>
                <a:latin typeface="Century Gothic"/>
                <a:cs typeface="Century Gothic"/>
              </a:rPr>
              <a:t>@</a:t>
            </a:r>
            <a:r>
              <a:rPr sz="2400" b="1" spc="-5" dirty="0" smtClean="0">
                <a:solidFill>
                  <a:srgbClr val="FF0000"/>
                </a:solidFill>
                <a:latin typeface="Century Gothic"/>
                <a:cs typeface="Century Gothic"/>
              </a:rPr>
              <a:t>p</a:t>
            </a:r>
            <a:r>
              <a:rPr sz="24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ec</a:t>
            </a:r>
            <a:r>
              <a:rPr sz="2400" b="1" spc="-10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r>
              <a:rPr sz="24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sz="2400" b="1" spc="-5" dirty="0" smtClean="0">
                <a:solidFill>
                  <a:srgbClr val="FF0000"/>
                </a:solidFill>
                <a:latin typeface="Century Gothic"/>
                <a:cs typeface="Century Gothic"/>
              </a:rPr>
              <a:t>t</a:t>
            </a:r>
            <a:r>
              <a:rPr sz="2400" b="1" dirty="0" smtClean="0">
                <a:solidFill>
                  <a:srgbClr val="21218B"/>
                </a:solidFill>
                <a:latin typeface="Century Gothic"/>
                <a:cs typeface="Century Gothic"/>
              </a:rPr>
              <a:t>)</a:t>
            </a:r>
            <a:endParaRPr sz="24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"/>
              </a:spcBef>
              <a:buClr>
                <a:srgbClr val="21218B"/>
              </a:buClr>
              <a:buFont typeface="Century Gothic"/>
              <a:buChar char="-"/>
            </a:pPr>
            <a:endParaRPr sz="2900" dirty="0">
              <a:latin typeface="Times New Roman"/>
              <a:cs typeface="Times New Roman"/>
            </a:endParaRPr>
          </a:p>
        </p:txBody>
      </p:sp>
      <p:pic>
        <p:nvPicPr>
          <p:cNvPr id="8" name="Shape 34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4432300" y="152400"/>
            <a:ext cx="1905000" cy="103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CCC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929</TotalTime>
  <Words>1140</Words>
  <Application>Microsoft Office PowerPoint</Application>
  <PresentationFormat>Personalizzato</PresentationFormat>
  <Paragraphs>181</Paragraphs>
  <Slides>29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0" baseType="lpstr"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Sottoscrizione del Accordo</vt:lpstr>
      <vt:lpstr>Diapositiva 10</vt:lpstr>
      <vt:lpstr>Dopo la firma dell’accordo:   è arrivato il prefinanziamento  …. a gennaio. 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Quale documentazione stiamo conservando</vt:lpstr>
      <vt:lpstr>Diapositiva 24</vt:lpstr>
      <vt:lpstr>Diapositiva 25</vt:lpstr>
      <vt:lpstr>Diapositiva 26</vt:lpstr>
      <vt:lpstr>Diapositiva 27</vt:lpstr>
      <vt:lpstr>Come richiedere e rilasciare il libretto Europass Mobility</vt:lpstr>
      <vt:lpstr>Diapositiva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kA2_gestionefinanziamento</dc:title>
  <dc:creator>v.riboldi</dc:creator>
  <cp:lastModifiedBy>Perlina</cp:lastModifiedBy>
  <cp:revision>121</cp:revision>
  <dcterms:created xsi:type="dcterms:W3CDTF">2015-10-22T16:48:42Z</dcterms:created>
  <dcterms:modified xsi:type="dcterms:W3CDTF">2015-11-29T09:37:56Z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2014-11-17T00:00:00Z</vt:filetime>
  </property>
  <property fmtid="{D5CDD505-2E9C-101B-9397-08002B2CF9AE}" pid="3" name="LastSaved">
    <vt:filetime>2015-10-22T00:00:00Z</vt:filetime>
  </property>
</Properties>
</file>