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D862B-4E8C-48D9-86B2-1091D2494870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15A2-7FEF-4510-89FC-65A40EEA1528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301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D862B-4E8C-48D9-86B2-1091D2494870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15A2-7FEF-4510-89FC-65A40EEA15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9762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D862B-4E8C-48D9-86B2-1091D2494870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15A2-7FEF-4510-89FC-65A40EEA15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2475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D862B-4E8C-48D9-86B2-1091D2494870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15A2-7FEF-4510-89FC-65A40EEA15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3454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D862B-4E8C-48D9-86B2-1091D2494870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15A2-7FEF-4510-89FC-65A40EEA1528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950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D862B-4E8C-48D9-86B2-1091D2494870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15A2-7FEF-4510-89FC-65A40EEA15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246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D862B-4E8C-48D9-86B2-1091D2494870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15A2-7FEF-4510-89FC-65A40EEA15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3906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D862B-4E8C-48D9-86B2-1091D2494870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15A2-7FEF-4510-89FC-65A40EEA15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4720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D862B-4E8C-48D9-86B2-1091D2494870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15A2-7FEF-4510-89FC-65A40EEA15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5855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C9D862B-4E8C-48D9-86B2-1091D2494870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1115A2-7FEF-4510-89FC-65A40EEA15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2379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D862B-4E8C-48D9-86B2-1091D2494870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15A2-7FEF-4510-89FC-65A40EEA15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101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9D862B-4E8C-48D9-86B2-1091D2494870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31115A2-7FEF-4510-89FC-65A40EEA1528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440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285728"/>
            <a:ext cx="7543800" cy="792089"/>
          </a:xfrm>
        </p:spPr>
        <p:txBody>
          <a:bodyPr/>
          <a:lstStyle/>
          <a:p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5369B4C0-DA8C-4DD4-9941-98D9B5E29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3248040"/>
            <a:ext cx="7543800" cy="3324232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 MEDITERRANEA</a:t>
            </a:r>
          </a:p>
        </p:txBody>
      </p:sp>
      <p:pic>
        <p:nvPicPr>
          <p:cNvPr id="1026" name="Picture 2" descr="Visualizza immagine di origine">
            <a:extLst>
              <a:ext uri="{FF2B5EF4-FFF2-40B4-BE49-F238E27FC236}">
                <a16:creationId xmlns:a16="http://schemas.microsoft.com/office/drawing/2014/main" xmlns="" id="{09365029-E4ED-40B0-A712-E1483F144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60239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7" name="Segnaposto contenuto 6" descr="Dieta-dediterranea-unesc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7864" y="1700808"/>
            <a:ext cx="5372262" cy="3312368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23874" y="1628800"/>
            <a:ext cx="2319326" cy="4008823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Nel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2010 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la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dieta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mediterranea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è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stata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proclamata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patrimonio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dell’Umanità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626872" y="5109765"/>
            <a:ext cx="8153400" cy="984173"/>
          </a:xfrm>
        </p:spPr>
        <p:txBody>
          <a:bodyPr>
            <a:noAutofit/>
          </a:bodyPr>
          <a:lstStyle/>
          <a:p>
            <a:endParaRPr lang="it-IT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7" name="Segnaposto contenuto 26" descr="piramid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772816"/>
            <a:ext cx="5072066" cy="4536504"/>
          </a:xfrm>
        </p:spPr>
      </p:pic>
      <p:pic>
        <p:nvPicPr>
          <p:cNvPr id="25" name="Segnaposto contenuto 24" descr="tempio-greco-della-dieta-mediterrane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2876" y="2492896"/>
            <a:ext cx="3584448" cy="259002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B37BC89-C0F1-435F-BBB9-2F667F51FA6D}"/>
              </a:ext>
            </a:extLst>
          </p:cNvPr>
          <p:cNvSpPr/>
          <p:nvPr/>
        </p:nvSpPr>
        <p:spPr>
          <a:xfrm>
            <a:off x="646176" y="281550"/>
            <a:ext cx="7851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Deriva dal nome «</a:t>
            </a: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regime Mediterraneo di riferimento 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». Questo regime si basa sul consumo di prodotti di origine vegetale e olio d'oliva. È povero di proteine, zuccheri e grassi di origine animale.</a:t>
            </a:r>
          </a:p>
          <a:p>
            <a:r>
              <a:rPr lang="it-IT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La dieta mediterranea rappresenta uno «stile di vita»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460E02-5748-46BD-9AD9-1B430C44A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88640"/>
            <a:ext cx="7543800" cy="1450757"/>
          </a:xfrm>
        </p:spPr>
        <p:txBody>
          <a:bodyPr>
            <a:normAutofit/>
          </a:bodyPr>
          <a:lstStyle/>
          <a:p>
            <a:r>
              <a:rPr lang="it-IT" sz="4000" u="sng" dirty="0">
                <a:solidFill>
                  <a:schemeClr val="accent2"/>
                </a:solidFill>
              </a:rPr>
              <a:t>La dieta mediterranea </a:t>
            </a:r>
            <a:r>
              <a:rPr lang="it-IT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venne esaminata dal fisiologo </a:t>
            </a:r>
            <a:r>
              <a:rPr lang="it-IT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Ancel Keys...</a:t>
            </a:r>
            <a:endParaRPr lang="it-IT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422FE1-90EE-4D4C-99DB-28218AD8BEEF}"/>
              </a:ext>
            </a:extLst>
          </p:cNvPr>
          <p:cNvSpPr txBox="1"/>
          <p:nvPr/>
        </p:nvSpPr>
        <p:spPr>
          <a:xfrm>
            <a:off x="683569" y="1772816"/>
            <a:ext cx="49715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sz="2400" dirty="0">
                <a:latin typeface="+mj-lt"/>
              </a:rPr>
              <a:t>...</a:t>
            </a:r>
            <a:r>
              <a:rPr lang="it-IT" sz="2400" b="1" dirty="0"/>
              <a:t>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Ancel Keys</a:t>
            </a:r>
            <a:r>
              <a:rPr lang="it-IT" sz="2400" dirty="0">
                <a:latin typeface="+mj-lt"/>
              </a:rPr>
              <a:t>(1904-2004)</a:t>
            </a:r>
            <a:r>
              <a:rPr lang="it-IT" sz="2400" b="1" dirty="0">
                <a:latin typeface="+mj-lt"/>
              </a:rPr>
              <a:t> </a:t>
            </a:r>
            <a:r>
              <a:rPr lang="it-IT" sz="2400" dirty="0">
                <a:latin typeface="+mj-lt"/>
              </a:rPr>
              <a:t>è da considerare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 scienziato padre della Dieta Mediterranea</a:t>
            </a:r>
            <a:r>
              <a:rPr lang="it-IT" sz="2400" b="1" dirty="0">
                <a:latin typeface="+mj-lt"/>
              </a:rPr>
              <a:t>. </a:t>
            </a:r>
            <a:r>
              <a:rPr lang="it-IT" sz="2400" dirty="0">
                <a:latin typeface="+mj-lt"/>
              </a:rPr>
              <a:t>E’ infatti Keys che ha etichettato il modello nutrizionale e comportamentale salutistico per antonomasia con queste due parole “Dieta Mediterranea”, divenute oggi il refrain più cantato al mondo</a:t>
            </a:r>
            <a:r>
              <a:rPr lang="it-IT" sz="2400" dirty="0"/>
              <a:t>.</a:t>
            </a:r>
            <a:endParaRPr lang="it-IT" sz="2400" dirty="0">
              <a:latin typeface="+mj-lt"/>
            </a:endParaRPr>
          </a:p>
        </p:txBody>
      </p:sp>
      <p:pic>
        <p:nvPicPr>
          <p:cNvPr id="1026" name="Picture 2" descr="Visualizza immagine di origine">
            <a:extLst>
              <a:ext uri="{FF2B5EF4-FFF2-40B4-BE49-F238E27FC236}">
                <a16:creationId xmlns:a16="http://schemas.microsoft.com/office/drawing/2014/main" xmlns="" id="{6DCFFEE4-C245-4511-863E-A892A06E6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62" t="2336" r="7828" b="28755"/>
          <a:stretch/>
        </p:blipFill>
        <p:spPr bwMode="auto">
          <a:xfrm>
            <a:off x="5436096" y="3429000"/>
            <a:ext cx="3456384" cy="29077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00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C9DCE4-2568-48E5-A0E9-951548E3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692695"/>
            <a:ext cx="7543800" cy="720081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Studio pilota a Nicotera</a:t>
            </a:r>
            <a:r>
              <a:rPr lang="it-IT" sz="4000" dirty="0">
                <a:solidFill>
                  <a:schemeClr val="tx1"/>
                </a:solidFill>
              </a:rPr>
              <a:t>(1957-1960)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220B07-9E88-4D41-A15B-5E3F11796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492896"/>
            <a:ext cx="5750971" cy="3312369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chemeClr val="tx1"/>
                </a:solidFill>
                <a:latin typeface="+mj-lt"/>
              </a:rPr>
              <a:t>Nel Settembre 1957 è stato dato corso allo studio pilota a </a:t>
            </a:r>
            <a:r>
              <a:rPr lang="it-IT" sz="2400" b="1" dirty="0">
                <a:solidFill>
                  <a:schemeClr val="accent2"/>
                </a:solidFill>
                <a:latin typeface="+mj-lt"/>
              </a:rPr>
              <a:t>Nicotera</a:t>
            </a:r>
            <a:r>
              <a:rPr lang="it-IT" sz="2400" dirty="0">
                <a:solidFill>
                  <a:schemeClr val="tx1"/>
                </a:solidFill>
                <a:latin typeface="+mj-lt"/>
              </a:rPr>
              <a:t>(VV), in Calabria, messa a punto dal prof. </a:t>
            </a: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Ancel Keys </a:t>
            </a:r>
            <a:r>
              <a:rPr lang="it-IT" sz="2400" dirty="0">
                <a:solidFill>
                  <a:schemeClr val="tx1"/>
                </a:solidFill>
                <a:latin typeface="+mj-lt"/>
              </a:rPr>
              <a:t>con la sua equipe. Lì condusse , su un campione di 604 uomini tra i 45 e i 64 anni una ricerca sulla cardiopatia, ipertensione, obesità e sui livelli di glicemia.</a:t>
            </a:r>
          </a:p>
          <a:p>
            <a:endParaRPr lang="it-IT" sz="2400" dirty="0">
              <a:solidFill>
                <a:schemeClr val="accent2"/>
              </a:solidFill>
            </a:endParaRPr>
          </a:p>
          <a:p>
            <a:endParaRPr lang="it-IT" sz="2400" dirty="0">
              <a:solidFill>
                <a:schemeClr val="accent2"/>
              </a:solidFill>
            </a:endParaRPr>
          </a:p>
          <a:p>
            <a:endParaRPr lang="it-IT" sz="2400" dirty="0">
              <a:solidFill>
                <a:schemeClr val="accent2"/>
              </a:solidFill>
            </a:endParaRPr>
          </a:p>
          <a:p>
            <a:endParaRPr lang="it-IT" sz="2400" dirty="0">
              <a:solidFill>
                <a:schemeClr val="accent2"/>
              </a:solidFill>
            </a:endParaRPr>
          </a:p>
          <a:p>
            <a:endParaRPr lang="it-IT" sz="2400" dirty="0">
              <a:solidFill>
                <a:schemeClr val="accent2"/>
              </a:solidFill>
            </a:endParaRPr>
          </a:p>
          <a:p>
            <a:endParaRPr lang="it-IT" sz="2400" dirty="0">
              <a:solidFill>
                <a:schemeClr val="accent2"/>
              </a:solidFill>
            </a:endParaRPr>
          </a:p>
          <a:p>
            <a:endParaRPr lang="it-IT" sz="2400" dirty="0">
              <a:solidFill>
                <a:schemeClr val="accent2"/>
              </a:solidFill>
            </a:endParaRPr>
          </a:p>
          <a:p>
            <a:endParaRPr lang="it-IT" sz="2400" dirty="0">
              <a:solidFill>
                <a:schemeClr val="accent2"/>
              </a:solidFill>
            </a:endParaRPr>
          </a:p>
          <a:p>
            <a:endParaRPr lang="it-IT" sz="2400" dirty="0">
              <a:solidFill>
                <a:schemeClr val="accent2"/>
              </a:solidFill>
            </a:endParaRPr>
          </a:p>
          <a:p>
            <a:endParaRPr lang="it-IT" sz="2400" dirty="0">
              <a:solidFill>
                <a:schemeClr val="accent2"/>
              </a:solidFill>
            </a:endParaRPr>
          </a:p>
          <a:p>
            <a:endParaRPr lang="it-IT" sz="2400" dirty="0">
              <a:solidFill>
                <a:schemeClr val="accent2"/>
              </a:solidFill>
            </a:endParaRPr>
          </a:p>
          <a:p>
            <a:endParaRPr lang="it-IT" sz="2400" dirty="0">
              <a:solidFill>
                <a:schemeClr val="accent2"/>
              </a:solidFill>
            </a:endParaRPr>
          </a:p>
          <a:p>
            <a:endParaRPr lang="it-IT" sz="2400" dirty="0">
              <a:solidFill>
                <a:schemeClr val="accent2"/>
              </a:solidFill>
            </a:endParaRPr>
          </a:p>
        </p:txBody>
      </p:sp>
      <p:pic>
        <p:nvPicPr>
          <p:cNvPr id="2052" name="Picture 4" descr="http://digilander.libero.it/nicoterese/cartina%2001.gif">
            <a:extLst>
              <a:ext uri="{FF2B5EF4-FFF2-40B4-BE49-F238E27FC236}">
                <a16:creationId xmlns:a16="http://schemas.microsoft.com/office/drawing/2014/main" xmlns="" id="{AFB93949-7578-49B6-A6D7-497A3CA0C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2817"/>
            <a:ext cx="3491880" cy="41044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604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A47766-CAD9-4057-9529-B57FF22A3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6669360"/>
            <a:ext cx="7543800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B790EBF-4E90-4326-92A5-5B826805E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94" y="169502"/>
            <a:ext cx="8191871" cy="325949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it-IT" sz="2800" dirty="0">
                <a:solidFill>
                  <a:schemeClr val="tx1"/>
                </a:solidFill>
                <a:latin typeface="+mj-lt"/>
              </a:rPr>
              <a:t>La dieta seguita dagli abitanti di Nicotera, intorno agli anni sessanta, ha dimostrato un riscontro positivo nei confronti delle malattie cardiodegenerative, per cui è stato possibile sceglierla come «</a:t>
            </a:r>
            <a:r>
              <a:rPr lang="it-IT" sz="2800" b="1" u="sng" dirty="0">
                <a:solidFill>
                  <a:schemeClr val="tx1"/>
                </a:solidFill>
                <a:latin typeface="+mj-lt"/>
              </a:rPr>
              <a:t>Dieta Mediterranea italiana di riferimento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».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tx1"/>
                </a:solidFill>
                <a:latin typeface="+mj-lt"/>
              </a:rPr>
              <a:t>   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tx1"/>
                </a:solidFill>
                <a:latin typeface="+mj-lt"/>
              </a:rPr>
              <a:t>Con questa ricerca, il prof. </a:t>
            </a:r>
            <a:r>
              <a:rPr lang="it-IT" sz="2800" b="1" dirty="0">
                <a:solidFill>
                  <a:schemeClr val="tx1"/>
                </a:solidFill>
                <a:latin typeface="+mj-lt"/>
              </a:rPr>
              <a:t>Ancel Keys 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ha ricevuto dei finanziamenti. Grazie ai quali ha potuto dare inizio al suo studio ventennale su sette paesi il « </a:t>
            </a:r>
            <a:r>
              <a:rPr lang="it-IT" sz="2800" b="1" u="sng" dirty="0">
                <a:solidFill>
                  <a:schemeClr val="tx1"/>
                </a:solidFill>
                <a:latin typeface="+mj-lt"/>
              </a:rPr>
              <a:t>Seven countries Study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».</a:t>
            </a:r>
          </a:p>
          <a:p>
            <a:pPr marL="0" indent="0">
              <a:buNone/>
            </a:pPr>
            <a:endParaRPr lang="it-IT" sz="2800" dirty="0">
              <a:solidFill>
                <a:schemeClr val="tx1"/>
              </a:solidFill>
              <a:latin typeface="+mj-lt"/>
            </a:endParaRPr>
          </a:p>
          <a:p>
            <a:endParaRPr lang="it-IT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76" name="Picture 4" descr="http://www.comunicazionescientifica.eu/wp-content/uploads/The-Seven-Countries-Study.jpg">
            <a:extLst>
              <a:ext uri="{FF2B5EF4-FFF2-40B4-BE49-F238E27FC236}">
                <a16:creationId xmlns:a16="http://schemas.microsoft.com/office/drawing/2014/main" xmlns="" id="{BD296F9E-1D7E-49C2-B577-BA5A463BB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19832"/>
            <a:ext cx="91440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462536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334</TotalTime>
  <Words>209</Words>
  <Application>Microsoft Office PowerPoint</Application>
  <PresentationFormat>Presentazione su schermo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Retrospect</vt:lpstr>
      <vt:lpstr>DIETA MEDITERRANEA</vt:lpstr>
      <vt:lpstr>Diapositiva 2</vt:lpstr>
      <vt:lpstr>Diapositiva 3</vt:lpstr>
      <vt:lpstr>La dieta mediterranea venne esaminata dal fisiologo Ancel Keys...</vt:lpstr>
      <vt:lpstr>Studio pilota a Nicotera(1957-1960)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PATRIMONIO IMMATERIALE</dc:title>
  <dc:creator>Windows User</dc:creator>
  <cp:lastModifiedBy>caterina mazzuca</cp:lastModifiedBy>
  <cp:revision>33</cp:revision>
  <dcterms:created xsi:type="dcterms:W3CDTF">2019-02-13T13:37:44Z</dcterms:created>
  <dcterms:modified xsi:type="dcterms:W3CDTF">2019-02-25T13:19:40Z</dcterms:modified>
</cp:coreProperties>
</file>