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40B2"/>
    <a:srgbClr val="833B8B"/>
    <a:srgbClr val="43189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706"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BB6F2B-08B5-49D8-9A57-815655E3C348}" type="datetimeFigureOut">
              <a:rPr lang="it-IT" smtClean="0"/>
              <a:pPr/>
              <a:t>08/06/2014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6945B9-D8E3-409C-ABDB-3FD06183F14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36945B9-D8E3-409C-ABDB-3FD06183F14A}"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36945B9-D8E3-409C-ABDB-3FD06183F14A}" type="slidenum">
              <a:rPr lang="it-IT" smtClean="0"/>
              <a:pPr/>
              <a:t>2</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36945B9-D8E3-409C-ABDB-3FD06183F14A}" type="slidenum">
              <a:rPr lang="it-IT" smtClean="0"/>
              <a:pPr/>
              <a:t>3</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36945B9-D8E3-409C-ABDB-3FD06183F14A}" type="slidenum">
              <a:rPr lang="it-IT" smtClean="0"/>
              <a:pPr/>
              <a:t>4</a:t>
            </a:fld>
            <a:endParaRPr 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36945B9-D8E3-409C-ABDB-3FD06183F14A}" type="slidenum">
              <a:rPr lang="it-IT" smtClean="0"/>
              <a:pPr/>
              <a:t>5</a:t>
            </a:fld>
            <a:endParaRPr 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36945B9-D8E3-409C-ABDB-3FD06183F14A}" type="slidenum">
              <a:rPr lang="it-IT" smtClean="0"/>
              <a:pPr/>
              <a:t>6</a:t>
            </a:fld>
            <a:endParaRPr 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
        <p:nvSpPr>
          <p:cNvPr id="4" name="Segnaposto numero diapositiva 3"/>
          <p:cNvSpPr>
            <a:spLocks noGrp="1"/>
          </p:cNvSpPr>
          <p:nvPr>
            <p:ph type="sldNum" sz="quarter" idx="10"/>
          </p:nvPr>
        </p:nvSpPr>
        <p:spPr/>
        <p:txBody>
          <a:bodyPr/>
          <a:lstStyle/>
          <a:p>
            <a:fld id="{436945B9-D8E3-409C-ABDB-3FD06183F14A}" type="slidenum">
              <a:rPr lang="it-IT" smtClean="0"/>
              <a:pPr/>
              <a:t>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ED39915-5048-4BFA-814B-34DDC6BDFF21}" type="datetimeFigureOut">
              <a:rPr lang="it-IT" smtClean="0"/>
              <a:pPr/>
              <a:t>08/06/2014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01A19B49-4127-4B55-9383-C35B06A7646C}"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D39915-5048-4BFA-814B-34DDC6BDFF21}" type="datetimeFigureOut">
              <a:rPr lang="it-IT" smtClean="0"/>
              <a:pPr/>
              <a:t>08/06/2014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A19B49-4127-4B55-9383-C35B06A7646C}"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8641"/>
            <a:ext cx="7772400" cy="1224135"/>
          </a:xfrm>
        </p:spPr>
        <p:txBody>
          <a:bodyPr>
            <a:normAutofit fontScale="90000"/>
          </a:bodyPr>
          <a:lstStyle/>
          <a:p>
            <a:r>
              <a:rPr lang="it-IT" dirty="0" smtClean="0"/>
              <a:t>“I.I.S.E.FERMI”</a:t>
            </a:r>
            <a:br>
              <a:rPr lang="it-IT" dirty="0" smtClean="0"/>
            </a:br>
            <a:r>
              <a:rPr lang="it-IT" sz="3600" dirty="0" smtClean="0">
                <a:solidFill>
                  <a:srgbClr val="431898"/>
                </a:solidFill>
              </a:rPr>
              <a:t>TANTI MODI PER IMPARARE</a:t>
            </a:r>
            <a:endParaRPr lang="it-IT" sz="3600" dirty="0">
              <a:solidFill>
                <a:srgbClr val="431898"/>
              </a:solidFill>
            </a:endParaRPr>
          </a:p>
        </p:txBody>
      </p:sp>
      <p:sp>
        <p:nvSpPr>
          <p:cNvPr id="3" name="Sottotitolo 2"/>
          <p:cNvSpPr>
            <a:spLocks noGrp="1"/>
          </p:cNvSpPr>
          <p:nvPr>
            <p:ph type="subTitle" idx="1"/>
          </p:nvPr>
        </p:nvSpPr>
        <p:spPr>
          <a:xfrm>
            <a:off x="0" y="1340768"/>
            <a:ext cx="9144000" cy="5328592"/>
          </a:xfrm>
        </p:spPr>
        <p:txBody>
          <a:bodyPr>
            <a:normAutofit lnSpcReduction="10000"/>
          </a:bodyPr>
          <a:lstStyle/>
          <a:p>
            <a:endParaRPr lang="it-IT" sz="2400" b="1" dirty="0" smtClean="0">
              <a:solidFill>
                <a:schemeClr val="tx1"/>
              </a:solidFill>
            </a:endParaRPr>
          </a:p>
          <a:p>
            <a:r>
              <a:rPr lang="it-IT" sz="2400" b="1" dirty="0" smtClean="0">
                <a:solidFill>
                  <a:schemeClr val="tx1"/>
                </a:solidFill>
              </a:rPr>
              <a:t>Azione di Rete come Forza Centripeta</a:t>
            </a:r>
          </a:p>
          <a:p>
            <a:r>
              <a:rPr lang="it-IT" sz="2400" b="1" dirty="0" smtClean="0">
                <a:solidFill>
                  <a:schemeClr val="tx1"/>
                </a:solidFill>
              </a:rPr>
              <a:t>F-3-FSE04_POR_CALABRIA-2013-4</a:t>
            </a:r>
            <a:endParaRPr lang="it-IT" sz="2400" b="1" dirty="0" smtClean="0">
              <a:solidFill>
                <a:schemeClr val="tx1"/>
              </a:solidFill>
            </a:endParaRPr>
          </a:p>
          <a:p>
            <a:endParaRPr lang="it-IT" sz="2400" b="1" dirty="0" smtClean="0">
              <a:solidFill>
                <a:schemeClr val="tx1"/>
              </a:solidFill>
            </a:endParaRPr>
          </a:p>
          <a:p>
            <a:r>
              <a:rPr lang="it-IT" sz="2400" b="1" dirty="0" smtClean="0">
                <a:solidFill>
                  <a:schemeClr val="tx1"/>
                </a:solidFill>
              </a:rPr>
              <a:t>Modulo </a:t>
            </a:r>
            <a:r>
              <a:rPr lang="it-IT" sz="2400" b="1" dirty="0" smtClean="0">
                <a:solidFill>
                  <a:schemeClr val="tx1"/>
                </a:solidFill>
              </a:rPr>
              <a:t>di Accoglienza “Partecipazione e condivisione degli obiettivi”</a:t>
            </a:r>
          </a:p>
          <a:p>
            <a:r>
              <a:rPr lang="it-IT" sz="2400" dirty="0" smtClean="0">
                <a:solidFill>
                  <a:schemeClr val="tx1"/>
                </a:solidFill>
              </a:rPr>
              <a:t>Esperto:PAOLA OTTAVIANO    Tutor:M.BEATRICE MANCUSO</a:t>
            </a:r>
            <a:endParaRPr lang="it-IT" sz="2400" b="1" dirty="0" smtClean="0">
              <a:solidFill>
                <a:schemeClr val="tx1"/>
              </a:solidFill>
            </a:endParaRPr>
          </a:p>
          <a:p>
            <a:r>
              <a:rPr lang="it-IT" sz="2400" b="1" dirty="0" smtClean="0">
                <a:solidFill>
                  <a:schemeClr val="tx1"/>
                </a:solidFill>
              </a:rPr>
              <a:t>Stage Giornalismo            “La realtà in un articolo”</a:t>
            </a:r>
          </a:p>
          <a:p>
            <a:pPr algn="just"/>
            <a:r>
              <a:rPr lang="it-IT" sz="2400" dirty="0" smtClean="0">
                <a:solidFill>
                  <a:schemeClr val="tx1"/>
                </a:solidFill>
              </a:rPr>
              <a:t>          Esperti:GIORGIA GARGANO           Tutor: CRISTINA LUPIA    </a:t>
            </a:r>
          </a:p>
          <a:p>
            <a:pPr algn="just"/>
            <a:r>
              <a:rPr lang="it-IT" sz="2400" dirty="0">
                <a:solidFill>
                  <a:schemeClr val="tx1"/>
                </a:solidFill>
              </a:rPr>
              <a:t> </a:t>
            </a:r>
            <a:r>
              <a:rPr lang="it-IT" sz="2400" dirty="0" smtClean="0">
                <a:solidFill>
                  <a:schemeClr val="tx1"/>
                </a:solidFill>
              </a:rPr>
              <a:t>                       MARIA RITA GALATI  </a:t>
            </a:r>
          </a:p>
          <a:p>
            <a:pPr algn="just"/>
            <a:r>
              <a:rPr lang="it-IT" sz="2400" dirty="0">
                <a:solidFill>
                  <a:schemeClr val="tx1"/>
                </a:solidFill>
              </a:rPr>
              <a:t> </a:t>
            </a:r>
            <a:r>
              <a:rPr lang="it-IT" sz="2400" dirty="0" smtClean="0">
                <a:solidFill>
                  <a:schemeClr val="tx1"/>
                </a:solidFill>
              </a:rPr>
              <a:t>                </a:t>
            </a:r>
            <a:r>
              <a:rPr lang="it-IT" sz="2400" b="1" dirty="0" smtClean="0">
                <a:solidFill>
                  <a:schemeClr val="tx1"/>
                </a:solidFill>
              </a:rPr>
              <a:t>Modulo di matematica       “Ragionare con i numeri”  </a:t>
            </a:r>
          </a:p>
          <a:p>
            <a:pPr algn="just"/>
            <a:r>
              <a:rPr lang="it-IT" sz="2400" b="1" dirty="0">
                <a:solidFill>
                  <a:schemeClr val="tx1"/>
                </a:solidFill>
              </a:rPr>
              <a:t> </a:t>
            </a:r>
            <a:r>
              <a:rPr lang="it-IT" sz="2400" b="1" dirty="0" smtClean="0">
                <a:solidFill>
                  <a:schemeClr val="tx1"/>
                </a:solidFill>
              </a:rPr>
              <a:t>         </a:t>
            </a:r>
            <a:r>
              <a:rPr lang="it-IT" sz="2400" dirty="0" smtClean="0">
                <a:solidFill>
                  <a:schemeClr val="tx1"/>
                </a:solidFill>
              </a:rPr>
              <a:t>Esperto:ANTONIO GIGLIOTTI      Tutor:ELENA MANCUSO</a:t>
            </a:r>
          </a:p>
          <a:p>
            <a:pPr algn="just"/>
            <a:r>
              <a:rPr lang="it-IT" sz="2400" b="1" dirty="0" smtClean="0">
                <a:solidFill>
                  <a:schemeClr val="tx1"/>
                </a:solidFill>
              </a:rPr>
              <a:t>                Modulo di inglese                        “ I speak English”</a:t>
            </a:r>
          </a:p>
          <a:p>
            <a:pPr algn="just"/>
            <a:r>
              <a:rPr lang="it-IT" sz="2400" b="1" dirty="0">
                <a:solidFill>
                  <a:schemeClr val="tx1"/>
                </a:solidFill>
              </a:rPr>
              <a:t> </a:t>
            </a:r>
            <a:r>
              <a:rPr lang="it-IT" sz="2400" b="1" dirty="0" smtClean="0">
                <a:solidFill>
                  <a:schemeClr val="tx1"/>
                </a:solidFill>
              </a:rPr>
              <a:t>           </a:t>
            </a:r>
            <a:r>
              <a:rPr lang="it-IT" sz="2400" dirty="0" smtClean="0">
                <a:solidFill>
                  <a:schemeClr val="tx1"/>
                </a:solidFill>
              </a:rPr>
              <a:t>Esperto:HELEN DUNKLEY             Tutor:GABRIELLA VALENTE</a:t>
            </a:r>
            <a:endParaRPr lang="it-IT" sz="2400" b="1" dirty="0">
              <a:solidFill>
                <a:schemeClr val="tx1"/>
              </a:solidFill>
            </a:endParaRPr>
          </a:p>
        </p:txBody>
      </p:sp>
    </p:spTree>
  </p:cSld>
  <p:clrMapOvr>
    <a:masterClrMapping/>
  </p:clrMapOvr>
  <p:transition spd="med" advTm="4500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417638"/>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a:lstStyle/>
          <a:p>
            <a:r>
              <a:rPr lang="it-IT" b="1" dirty="0" smtClean="0">
                <a:solidFill>
                  <a:srgbClr val="AF40B2"/>
                </a:solidFill>
              </a:rPr>
              <a:t>PARTECIPANTI </a:t>
            </a:r>
            <a:endParaRPr lang="it-IT" b="1" dirty="0">
              <a:solidFill>
                <a:srgbClr val="AF40B2"/>
              </a:solidFill>
            </a:endParaRPr>
          </a:p>
        </p:txBody>
      </p:sp>
      <p:sp>
        <p:nvSpPr>
          <p:cNvPr id="3" name="Segnaposto contenuto 2"/>
          <p:cNvSpPr>
            <a:spLocks noGrp="1"/>
          </p:cNvSpPr>
          <p:nvPr>
            <p:ph idx="1"/>
          </p:nvPr>
        </p:nvSpPr>
        <p:spPr>
          <a:xfrm>
            <a:off x="0" y="1196752"/>
            <a:ext cx="9144000" cy="5661248"/>
          </a:xfrm>
          <a:gradFill flip="none" rotWithShape="1">
            <a:gsLst>
              <a:gs pos="0">
                <a:srgbClr val="CCCCFF"/>
              </a:gs>
              <a:gs pos="17999">
                <a:srgbClr val="99CCFF"/>
              </a:gs>
              <a:gs pos="36000">
                <a:srgbClr val="9966FF"/>
              </a:gs>
              <a:gs pos="61000">
                <a:srgbClr val="CC99FF"/>
              </a:gs>
              <a:gs pos="82001">
                <a:srgbClr val="99CCFF"/>
              </a:gs>
              <a:gs pos="100000">
                <a:srgbClr val="CCCCFF"/>
              </a:gs>
            </a:gsLst>
            <a:path path="circle">
              <a:fillToRect l="100000" t="100000"/>
            </a:path>
            <a:tileRect r="-100000" b="-100000"/>
          </a:gradFill>
          <a:ln>
            <a:solidFill>
              <a:schemeClr val="tx1">
                <a:lumMod val="50000"/>
                <a:lumOff val="50000"/>
              </a:schemeClr>
            </a:solidFill>
          </a:ln>
        </p:spPr>
        <p:txBody>
          <a:bodyPr>
            <a:normAutofit/>
          </a:bodyPr>
          <a:lstStyle/>
          <a:p>
            <a:pPr>
              <a:buNone/>
            </a:pPr>
            <a:r>
              <a:rPr lang="it-IT" sz="2400" dirty="0" smtClean="0">
                <a:latin typeface="Script MT Bold" pitchFamily="66" charset="0"/>
              </a:rPr>
              <a:t>Frangipane Maria.Giovanna                Bagnato Roberta</a:t>
            </a:r>
          </a:p>
          <a:p>
            <a:pPr>
              <a:buNone/>
            </a:pPr>
            <a:r>
              <a:rPr lang="it-IT" sz="2400" dirty="0" smtClean="0">
                <a:latin typeface="Script MT Bold" pitchFamily="66" charset="0"/>
              </a:rPr>
              <a:t>Mancuso Stefania                                 Calabretta Concetta</a:t>
            </a:r>
          </a:p>
          <a:p>
            <a:pPr>
              <a:buNone/>
            </a:pPr>
            <a:r>
              <a:rPr lang="it-IT" sz="2400" dirty="0" smtClean="0">
                <a:latin typeface="Script MT Bold" pitchFamily="66" charset="0"/>
              </a:rPr>
              <a:t>Chiaravalloti Maria.Rachele                Capellupo Stefania</a:t>
            </a:r>
          </a:p>
          <a:p>
            <a:pPr>
              <a:buNone/>
            </a:pPr>
            <a:r>
              <a:rPr lang="it-IT" sz="2400" dirty="0" smtClean="0">
                <a:latin typeface="Script MT Bold" pitchFamily="66" charset="0"/>
              </a:rPr>
              <a:t>Fumagalli Martina                               Corabi Martina</a:t>
            </a:r>
          </a:p>
          <a:p>
            <a:pPr>
              <a:buNone/>
            </a:pPr>
            <a:r>
              <a:rPr lang="it-IT" sz="2400" dirty="0" smtClean="0">
                <a:latin typeface="Script MT Bold" pitchFamily="66" charset="0"/>
              </a:rPr>
              <a:t>Cefalì Federica                                       Errigo Martina</a:t>
            </a:r>
          </a:p>
          <a:p>
            <a:pPr>
              <a:buNone/>
            </a:pPr>
            <a:r>
              <a:rPr lang="it-IT" sz="2400" dirty="0" smtClean="0">
                <a:latin typeface="Script MT Bold" pitchFamily="66" charset="0"/>
              </a:rPr>
              <a:t>Leto Maria.Caterina                              Garigliano Alessia</a:t>
            </a:r>
          </a:p>
          <a:p>
            <a:pPr>
              <a:buNone/>
            </a:pPr>
            <a:r>
              <a:rPr lang="it-IT" sz="2400" dirty="0" smtClean="0">
                <a:latin typeface="Script MT Bold" pitchFamily="66" charset="0"/>
              </a:rPr>
              <a:t>Camporato Federica                              Guarnieri Francesca</a:t>
            </a:r>
            <a:endParaRPr lang="it-IT" sz="2400" dirty="0">
              <a:latin typeface="Script MT Bold" pitchFamily="66" charset="0"/>
            </a:endParaRPr>
          </a:p>
          <a:p>
            <a:pPr>
              <a:buNone/>
            </a:pPr>
            <a:r>
              <a:rPr lang="it-IT" sz="2400" dirty="0" smtClean="0">
                <a:latin typeface="Script MT Bold" pitchFamily="66" charset="0"/>
              </a:rPr>
              <a:t>Vatalaro Martina                                  Loprete Gaia Sharon</a:t>
            </a:r>
          </a:p>
          <a:p>
            <a:pPr>
              <a:buNone/>
            </a:pPr>
            <a:r>
              <a:rPr lang="it-IT" sz="2400" dirty="0" smtClean="0">
                <a:latin typeface="Script MT Bold" pitchFamily="66" charset="0"/>
              </a:rPr>
              <a:t>Tassone Marika                                     Madarena Manuela</a:t>
            </a:r>
          </a:p>
          <a:p>
            <a:pPr>
              <a:buNone/>
            </a:pPr>
            <a:r>
              <a:rPr lang="it-IT" sz="2400" dirty="0" smtClean="0">
                <a:latin typeface="Script MT Bold" pitchFamily="66" charset="0"/>
              </a:rPr>
              <a:t>Fusto Rossella                                       Orlando Settembrini .B</a:t>
            </a:r>
          </a:p>
          <a:p>
            <a:pPr>
              <a:buNone/>
            </a:pPr>
            <a:r>
              <a:rPr lang="it-IT" sz="2400" dirty="0" smtClean="0">
                <a:latin typeface="Script MT Bold" pitchFamily="66" charset="0"/>
              </a:rPr>
              <a:t>De Rose Valentina                                  Valentino Martina</a:t>
            </a:r>
          </a:p>
          <a:p>
            <a:pPr>
              <a:buNone/>
            </a:pPr>
            <a:r>
              <a:rPr lang="it-IT" sz="2400" dirty="0" smtClean="0">
                <a:latin typeface="Script MT Bold" pitchFamily="66" charset="0"/>
              </a:rPr>
              <a:t>Scumaci Chiara</a:t>
            </a:r>
          </a:p>
        </p:txBody>
      </p:sp>
    </p:spTree>
  </p:cSld>
  <p:clrMapOvr>
    <a:masterClrMapping/>
  </p:clrMapOvr>
  <p:transition spd="med" advTm="40000">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484784"/>
          </a:xfrm>
          <a:solidFill>
            <a:schemeClr val="bg1"/>
          </a:solidFill>
        </p:spPr>
        <p:txBody>
          <a:bodyPr>
            <a:normAutofit/>
          </a:bodyPr>
          <a:lstStyle/>
          <a:p>
            <a:r>
              <a:rPr lang="it-IT" sz="3200" dirty="0" smtClean="0">
                <a:solidFill>
                  <a:schemeClr val="accent5">
                    <a:lumMod val="50000"/>
                  </a:schemeClr>
                </a:solidFill>
              </a:rPr>
              <a:t>Modulo di Accoglienza</a:t>
            </a:r>
            <a:br>
              <a:rPr lang="it-IT" sz="3200" dirty="0" smtClean="0">
                <a:solidFill>
                  <a:schemeClr val="accent5">
                    <a:lumMod val="50000"/>
                  </a:schemeClr>
                </a:solidFill>
              </a:rPr>
            </a:br>
            <a:r>
              <a:rPr lang="it-IT" sz="3200" dirty="0" smtClean="0">
                <a:solidFill>
                  <a:schemeClr val="accent5">
                    <a:lumMod val="50000"/>
                  </a:schemeClr>
                </a:solidFill>
              </a:rPr>
              <a:t>Attività svolte:</a:t>
            </a:r>
            <a:endParaRPr lang="it-IT" sz="3200" dirty="0"/>
          </a:p>
        </p:txBody>
      </p:sp>
      <p:sp>
        <p:nvSpPr>
          <p:cNvPr id="3" name="Segnaposto contenuto 2"/>
          <p:cNvSpPr>
            <a:spLocks noGrp="1"/>
          </p:cNvSpPr>
          <p:nvPr>
            <p:ph idx="1"/>
          </p:nvPr>
        </p:nvSpPr>
        <p:spPr>
          <a:xfrm>
            <a:off x="0" y="1484784"/>
            <a:ext cx="9144000" cy="5373216"/>
          </a:xfrm>
          <a:blipFill>
            <a:blip r:embed="rId3" cstate="print">
              <a:lum bright="11000"/>
            </a:blip>
            <a:stretch>
              <a:fillRect/>
            </a:stretch>
          </a:blipFill>
        </p:spPr>
        <p:txBody>
          <a:bodyPr>
            <a:normAutofit/>
          </a:bodyPr>
          <a:lstStyle/>
          <a:p>
            <a:r>
              <a:rPr lang="it-IT" sz="2800" dirty="0" smtClean="0"/>
              <a:t>Promozione delle capacità personali</a:t>
            </a:r>
          </a:p>
          <a:p>
            <a:r>
              <a:rPr lang="it-IT" sz="2800" dirty="0" smtClean="0"/>
              <a:t>Potenziamento delle competenze organizzative e delle capacità di programmare in maniera efficace una determinata attività.</a:t>
            </a:r>
          </a:p>
          <a:p>
            <a:r>
              <a:rPr lang="it-IT" sz="2800" dirty="0" smtClean="0"/>
              <a:t>potenziamento della capacità di comunicazione verbale e non.</a:t>
            </a:r>
          </a:p>
          <a:p>
            <a:r>
              <a:rPr lang="it-IT" sz="2800" dirty="0" smtClean="0"/>
              <a:t>autovalutazione delle capacità personali.</a:t>
            </a:r>
          </a:p>
          <a:p>
            <a:r>
              <a:rPr lang="it-IT" sz="2800" dirty="0" smtClean="0"/>
              <a:t>Conoscenza reciproca e definizione di sé attraverso varie attività </a:t>
            </a:r>
            <a:endParaRPr lang="it-IT" sz="2800" dirty="0"/>
          </a:p>
        </p:txBody>
      </p:sp>
    </p:spTree>
  </p:cSld>
  <p:clrMapOvr>
    <a:masterClrMapping/>
  </p:clrMapOvr>
  <p:transition spd="slow" advTm="30000">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1520" y="274638"/>
            <a:ext cx="8435280" cy="1282154"/>
          </a:xfrm>
        </p:spPr>
        <p:txBody>
          <a:bodyPr>
            <a:normAutofit fontScale="90000"/>
          </a:bodyPr>
          <a:lstStyle/>
          <a:p>
            <a:r>
              <a:rPr lang="it-IT" dirty="0" smtClean="0">
                <a:solidFill>
                  <a:srgbClr val="0070C0"/>
                </a:solidFill>
              </a:rPr>
              <a:t>Modulo Ragionare con i numeri</a:t>
            </a:r>
            <a:br>
              <a:rPr lang="it-IT" dirty="0" smtClean="0">
                <a:solidFill>
                  <a:srgbClr val="0070C0"/>
                </a:solidFill>
              </a:rPr>
            </a:br>
            <a:r>
              <a:rPr lang="it-IT" dirty="0" smtClean="0">
                <a:solidFill>
                  <a:srgbClr val="0070C0"/>
                </a:solidFill>
              </a:rPr>
              <a:t>Attività svolte:</a:t>
            </a:r>
            <a:endParaRPr lang="it-IT" dirty="0">
              <a:solidFill>
                <a:srgbClr val="0070C0"/>
              </a:solidFill>
            </a:endParaRPr>
          </a:p>
        </p:txBody>
      </p:sp>
      <p:sp>
        <p:nvSpPr>
          <p:cNvPr id="3" name="Segnaposto contenuto 2"/>
          <p:cNvSpPr>
            <a:spLocks noGrp="1"/>
          </p:cNvSpPr>
          <p:nvPr>
            <p:ph idx="1"/>
          </p:nvPr>
        </p:nvSpPr>
        <p:spPr>
          <a:xfrm>
            <a:off x="0" y="1628800"/>
            <a:ext cx="9144000" cy="5445224"/>
          </a:xfrm>
          <a:blipFill>
            <a:blip r:embed="rId3" cstate="print">
              <a:duotone>
                <a:schemeClr val="accent5">
                  <a:shade val="45000"/>
                  <a:satMod val="135000"/>
                </a:schemeClr>
                <a:prstClr val="white"/>
              </a:duotone>
              <a:lum bright="-4000" contrast="-8000"/>
            </a:blip>
            <a:stretch>
              <a:fillRect/>
            </a:stretch>
          </a:blipFill>
        </p:spPr>
        <p:txBody>
          <a:bodyPr>
            <a:normAutofit/>
          </a:bodyPr>
          <a:lstStyle/>
          <a:p>
            <a:r>
              <a:rPr lang="it-IT" sz="2800" dirty="0" smtClean="0"/>
              <a:t>Scomposizioni e frazioni algebriche</a:t>
            </a:r>
          </a:p>
          <a:p>
            <a:r>
              <a:rPr lang="it-IT" sz="2800" dirty="0" smtClean="0"/>
              <a:t>Principi di algebra, monomi e polinomi</a:t>
            </a:r>
          </a:p>
          <a:p>
            <a:r>
              <a:rPr lang="it-IT" sz="2800" dirty="0" smtClean="0"/>
              <a:t>Test finale</a:t>
            </a:r>
          </a:p>
          <a:p>
            <a:r>
              <a:rPr lang="it-IT" sz="2800" dirty="0" smtClean="0"/>
              <a:t>Equazioni di I e II grado</a:t>
            </a:r>
          </a:p>
          <a:p>
            <a:r>
              <a:rPr lang="it-IT" sz="2800" dirty="0" smtClean="0"/>
              <a:t>Sistemi di equazioni</a:t>
            </a:r>
          </a:p>
          <a:p>
            <a:r>
              <a:rPr lang="it-IT" sz="2800" dirty="0" smtClean="0"/>
              <a:t>Principi di geometria  </a:t>
            </a:r>
          </a:p>
          <a:p>
            <a:r>
              <a:rPr lang="it-IT" sz="2800" dirty="0" smtClean="0"/>
              <a:t>Criteri di similitudine e di isometria dei triangoli</a:t>
            </a:r>
            <a:endParaRPr lang="it-IT" sz="2800" dirty="0"/>
          </a:p>
        </p:txBody>
      </p:sp>
    </p:spTree>
  </p:cSld>
  <p:clrMapOvr>
    <a:masterClrMapping/>
  </p:clrMapOvr>
  <p:transition spd="slow" advTm="35000">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0528" y="0"/>
            <a:ext cx="9433048" cy="1340768"/>
          </a:xfrm>
        </p:spPr>
        <p:txBody>
          <a:bodyPr/>
          <a:lstStyle/>
          <a:p>
            <a:r>
              <a:rPr lang="it-IT" dirty="0" smtClean="0">
                <a:solidFill>
                  <a:srgbClr val="FF0000"/>
                </a:solidFill>
              </a:rPr>
              <a:t>MODULO English</a:t>
            </a:r>
            <a:endParaRPr lang="it-IT" dirty="0">
              <a:solidFill>
                <a:srgbClr val="FF0000"/>
              </a:solidFill>
            </a:endParaRPr>
          </a:p>
        </p:txBody>
      </p:sp>
      <p:sp>
        <p:nvSpPr>
          <p:cNvPr id="3" name="Segnaposto contenuto 2"/>
          <p:cNvSpPr>
            <a:spLocks noGrp="1"/>
          </p:cNvSpPr>
          <p:nvPr>
            <p:ph idx="1"/>
          </p:nvPr>
        </p:nvSpPr>
        <p:spPr>
          <a:xfrm>
            <a:off x="0" y="1340768"/>
            <a:ext cx="9144000" cy="5517232"/>
          </a:xfrm>
          <a:blipFill dpi="0" rotWithShape="1">
            <a:blip r:embed="rId3" cstate="print">
              <a:alphaModFix amt="58000"/>
            </a:blip>
            <a:srcRect/>
            <a:stretch>
              <a:fillRect/>
            </a:stretch>
          </a:blipFill>
        </p:spPr>
        <p:txBody>
          <a:bodyPr>
            <a:normAutofit/>
          </a:bodyPr>
          <a:lstStyle/>
          <a:p>
            <a:r>
              <a:rPr lang="it-IT" sz="2000" dirty="0" smtClean="0"/>
              <a:t>Entry test- Comprensione orale:(a song - comprensione scritta di un testo</a:t>
            </a:r>
          </a:p>
          <a:p>
            <a:r>
              <a:rPr lang="it-IT" sz="2000" dirty="0" smtClean="0"/>
              <a:t>Grammar structures- Revision present tenses- Produzione orale: Role Play - Produzione scritta: an email</a:t>
            </a:r>
          </a:p>
          <a:p>
            <a:r>
              <a:rPr lang="it-IT" sz="2000" dirty="0" smtClean="0"/>
              <a:t>Grammar structures- Revision future tenses- Comprensione orale: a song - Produzione orale: Role Play</a:t>
            </a:r>
          </a:p>
          <a:p>
            <a:r>
              <a:rPr lang="it-IT" sz="2000" dirty="0" smtClean="0"/>
              <a:t>Comprensione scritta di un testo- produzione scritta: a letter- Comprensione orale: a song</a:t>
            </a:r>
          </a:p>
          <a:p>
            <a:r>
              <a:rPr lang="it-IT" sz="2000" dirty="0" smtClean="0"/>
              <a:t>Produzione orale: Role Play- Grammar: Revision past tenses - Comprensione scritta di un testo</a:t>
            </a:r>
          </a:p>
          <a:p>
            <a:r>
              <a:rPr lang="it-IT" sz="2000" dirty="0" smtClean="0"/>
              <a:t>Produzione scritta: a letter- Grammar: nouns, adjectives, comparatives, superlatives - comprensione orale: a song</a:t>
            </a:r>
          </a:p>
          <a:p>
            <a:r>
              <a:rPr lang="it-IT" sz="2000" dirty="0" smtClean="0"/>
              <a:t>Grammar revision- test finale</a:t>
            </a:r>
            <a:endParaRPr lang="it-IT" sz="2000" dirty="0"/>
          </a:p>
        </p:txBody>
      </p:sp>
    </p:spTree>
  </p:cSld>
  <p:clrMapOvr>
    <a:masterClrMapping/>
  </p:clrMapOvr>
  <p:transition spd="slow" advTm="40000">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dirty="0" smtClean="0">
                <a:solidFill>
                  <a:schemeClr val="tx2">
                    <a:lumMod val="75000"/>
                  </a:schemeClr>
                </a:solidFill>
              </a:rPr>
              <a:t>Giornaliste al Consiglio Comunale di Catanzaro</a:t>
            </a:r>
            <a:endParaRPr lang="it-IT" sz="3200" b="1" dirty="0">
              <a:solidFill>
                <a:schemeClr val="tx2">
                  <a:lumMod val="75000"/>
                </a:schemeClr>
              </a:solidFill>
            </a:endParaRPr>
          </a:p>
        </p:txBody>
      </p:sp>
      <p:pic>
        <p:nvPicPr>
          <p:cNvPr id="4" name="Picture 2"/>
          <p:cNvPicPr>
            <a:picLocks noGrp="1" noChangeAspect="1" noChangeArrowheads="1"/>
          </p:cNvPicPr>
          <p:nvPr>
            <p:ph idx="1"/>
          </p:nvPr>
        </p:nvPicPr>
        <p:blipFill>
          <a:blip r:embed="rId4" cstate="print"/>
          <a:srcRect/>
          <a:stretch>
            <a:fillRect/>
          </a:stretch>
        </p:blipFill>
        <p:spPr bwMode="auto">
          <a:xfrm>
            <a:off x="1795462" y="1781969"/>
            <a:ext cx="5553075" cy="4162425"/>
          </a:xfrm>
          <a:prstGeom prst="rect">
            <a:avLst/>
          </a:prstGeom>
          <a:noFill/>
          <a:ln w="9525">
            <a:noFill/>
            <a:miter lim="800000"/>
            <a:headEnd/>
            <a:tailEnd/>
          </a:ln>
        </p:spPr>
      </p:pic>
    </p:spTree>
  </p:cSld>
  <p:clrMapOvr>
    <a:masterClrMapping/>
  </p:clrMapOvr>
  <p:transition spd="slow" advTm="38000">
    <p:push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467544" y="188640"/>
            <a:ext cx="7916416" cy="2160240"/>
          </a:xfrm>
        </p:spPr>
        <p:txBody>
          <a:bodyPr>
            <a:normAutofit/>
          </a:bodyPr>
          <a:lstStyle/>
          <a:p>
            <a:r>
              <a:rPr lang="it-IT" sz="2700" dirty="0" smtClean="0"/>
              <a:t>In fase di stage :</a:t>
            </a:r>
            <a:br>
              <a:rPr lang="it-IT" sz="2700" dirty="0" smtClean="0"/>
            </a:br>
            <a:r>
              <a:rPr lang="it-IT" sz="2700" dirty="0" smtClean="0"/>
              <a:t>-giornalismo</a:t>
            </a:r>
            <a:br>
              <a:rPr lang="it-IT" sz="2700" dirty="0" smtClean="0"/>
            </a:br>
            <a:r>
              <a:rPr lang="it-IT" sz="2700" dirty="0" smtClean="0"/>
              <a:t>-visita al consiglio comunale</a:t>
            </a:r>
            <a:br>
              <a:rPr lang="it-IT" sz="2700" dirty="0" smtClean="0"/>
            </a:br>
            <a:r>
              <a:rPr lang="it-IT" sz="2700" dirty="0" smtClean="0"/>
              <a:t>-visita alla redazione di </a:t>
            </a:r>
            <a:r>
              <a:rPr lang="it-IT" sz="3600" dirty="0" smtClean="0">
                <a:solidFill>
                  <a:srgbClr val="FF0000"/>
                </a:solidFill>
              </a:rPr>
              <a:t>Catanzaroinforma</a:t>
            </a:r>
            <a:endParaRPr lang="it-IT" sz="3600" dirty="0">
              <a:solidFill>
                <a:srgbClr val="FF0000"/>
              </a:solidFill>
            </a:endParaRPr>
          </a:p>
        </p:txBody>
      </p:sp>
      <p:sp>
        <p:nvSpPr>
          <p:cNvPr id="3" name="Sottotitolo 2"/>
          <p:cNvSpPr>
            <a:spLocks noGrp="1"/>
          </p:cNvSpPr>
          <p:nvPr>
            <p:ph type="subTitle" idx="1"/>
          </p:nvPr>
        </p:nvSpPr>
        <p:spPr>
          <a:xfrm>
            <a:off x="251520" y="2276872"/>
            <a:ext cx="8424936" cy="4392488"/>
          </a:xfrm>
        </p:spPr>
        <p:txBody>
          <a:bodyPr>
            <a:normAutofit fontScale="25000" lnSpcReduction="20000"/>
          </a:bodyPr>
          <a:lstStyle/>
          <a:p>
            <a:r>
              <a:rPr lang="it-IT" dirty="0" smtClean="0">
                <a:latin typeface="Calisto MT" pitchFamily="18" charset="0"/>
              </a:rPr>
              <a:t> </a:t>
            </a:r>
            <a:r>
              <a:rPr lang="it-IT" sz="6400" dirty="0" smtClean="0">
                <a:solidFill>
                  <a:schemeClr val="tx1"/>
                </a:solidFill>
                <a:latin typeface="Calisto MT" pitchFamily="18" charset="0"/>
              </a:rPr>
              <a:t>Diventare cittadini consapevoli attraverso la conoscenza delle istituzioni e la riscoperta del valore della politica come servizio. Palazzo de Nobili si è aperto alla visita delle giovani studentesse del Liceo delle Scienze umane “Enrico Fermi” per introdurle al funzionamento dell’apparato comunale, anche per sollecitarne una riflessione approfondita sulle tematiche legate alla realtà politica e all’educazione civica attraverso il confronto diretto con il presidente del consiglio comunale, Ivan Cardamone. Abbiamo effettuato la visita, accompagnate dalle professoresse Cristina Lupia e Giorgia Gargano, tutor ed esperte dello stage, e dalla giornalista Maria Rita Galati. Ad accoglierci il presidente Cardamone e l’intero staff dell’ufficio di presidenza. A rispondere alle nostre domande anche il vice presidente del consiglio comunale, Roberto Guerriero. Presenti anche i consiglieri comunali Marco Polimeni e Vincenzo Capellupo. Il presidente Cardamone ha voluto sottolineare l’importanza di incontri di questo genere, che permettono di diffondere all’esterno l’attività delle istituzioni tramite un approccio pratico, destinato ad affinare la sensibilità civica delle nuove generazioni. Abbiamo fatto domande ai  rappresentanti istituzionali come vere giornaliste,domande  relative al funzionamento del Consiglio comunale o alla distinzione delle competenze tra Consiglio e Giunta - ma anche su particolari a carattere personale, che hanno favorito lo svolgimento dell’incontro in un clima di grande intesa ed entusiasmo. Al termine dell’incontro, concluso con una simulazione di svolgimento della seduta – grazie alla cortese disponibilità di tutti i rappresentanti istituzionali e dei dipendenti di Palazzo de Nobili presenti –Abbiamo visitato la sala concerti e la sala giunta, soffermandoci ad osservare la galleria dei ritratti dei sindaci che nel tempo hanno guidato la Città di Catanzaro. </a:t>
            </a:r>
          </a:p>
          <a:p>
            <a:endParaRPr lang="it-IT" dirty="0"/>
          </a:p>
        </p:txBody>
      </p:sp>
    </p:spTree>
  </p:cSld>
  <p:clrMapOvr>
    <a:masterClrMapping/>
  </p:clrMapOvr>
  <p:transition spd="slow" advTm="48000">
    <p:newsflash/>
  </p:transition>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613</Words>
  <Application>Microsoft Office PowerPoint</Application>
  <PresentationFormat>Presentazione su schermo (4:3)</PresentationFormat>
  <Paragraphs>59</Paragraphs>
  <Slides>7</Slides>
  <Notes>7</Notes>
  <HiddenSlides>0</HiddenSlides>
  <MMClips>0</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“I.I.S.E.FERMI” TANTI MODI PER IMPARARE</vt:lpstr>
      <vt:lpstr>PARTECIPANTI </vt:lpstr>
      <vt:lpstr>Modulo di Accoglienza Attività svolte:</vt:lpstr>
      <vt:lpstr>Modulo Ragionare con i numeri Attività svolte:</vt:lpstr>
      <vt:lpstr>MODULO English</vt:lpstr>
      <vt:lpstr>Giornaliste al Consiglio Comunale di Catanzaro</vt:lpstr>
      <vt:lpstr>In fase di stage : -giornalismo -visita al consiglio comunale -visita alla redazione di Catanzaroinforma</vt:lpstr>
    </vt:vector>
  </TitlesOfParts>
  <Company>Olidata S.p.A.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“I.I.S.E.FERMI” TANTI MODI PER IMPARARE</dc:title>
  <dc:creator>Alunni</dc:creator>
  <cp:lastModifiedBy>Utente</cp:lastModifiedBy>
  <cp:revision>24</cp:revision>
  <dcterms:created xsi:type="dcterms:W3CDTF">2014-05-24T10:24:40Z</dcterms:created>
  <dcterms:modified xsi:type="dcterms:W3CDTF">2014-06-08T06:49:11Z</dcterms:modified>
</cp:coreProperties>
</file>