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91" r:id="rId4"/>
    <p:sldId id="292" r:id="rId5"/>
    <p:sldId id="293" r:id="rId6"/>
    <p:sldId id="294" r:id="rId7"/>
    <p:sldId id="297" r:id="rId8"/>
    <p:sldId id="298" r:id="rId9"/>
    <p:sldId id="299" r:id="rId10"/>
    <p:sldId id="300" r:id="rId11"/>
    <p:sldId id="301" r:id="rId1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206" autoAdjust="0"/>
    <p:restoredTop sz="94660"/>
  </p:normalViewPr>
  <p:slideViewPr>
    <p:cSldViewPr>
      <p:cViewPr>
        <p:scale>
          <a:sx n="70" d="100"/>
          <a:sy n="70" d="100"/>
        </p:scale>
        <p:origin x="-15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pPr>
              <a:defRPr/>
            </a:pPr>
            <a:fld id="{E5AC79F8-3B74-4336-9DF8-D697CA48A6D0}" type="datetimeFigureOut">
              <a:rPr lang="it-IT" smtClean="0"/>
              <a:pPr>
                <a:defRPr/>
              </a:pPr>
              <a:t>04/06/2014</a:t>
            </a:fld>
            <a:endParaRPr lang="it-IT"/>
          </a:p>
        </p:txBody>
      </p:sp>
      <p:sp>
        <p:nvSpPr>
          <p:cNvPr id="2" name="Segnaposto piè di pagina 1"/>
          <p:cNvSpPr>
            <a:spLocks noGrp="1"/>
          </p:cNvSpPr>
          <p:nvPr>
            <p:ph type="ftr" sz="quarter" idx="11"/>
          </p:nvPr>
        </p:nvSpPr>
        <p:spPr/>
        <p:txBody>
          <a:bodyPr/>
          <a:lstStyle/>
          <a:p>
            <a:pPr>
              <a:defRPr/>
            </a:pPr>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pPr>
              <a:defRPr/>
            </a:pPr>
            <a:fld id="{04B35E4D-6B72-46E8-90AB-4F43D0AC5E9C}" type="slidenum">
              <a:rPr lang="it-IT" smtClean="0"/>
              <a:pPr>
                <a:defRPr/>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AAA674D8-E0E3-4103-9395-FD01FF925128}" type="datetimeFigureOut">
              <a:rPr lang="it-IT" smtClean="0"/>
              <a:pPr>
                <a:defRPr/>
              </a:pPr>
              <a:t>04/06/2014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A24E15E-594B-4333-889A-504D26509A98}" type="slidenum">
              <a:rPr lang="it-IT" smtClean="0"/>
              <a:pPr>
                <a:defRPr/>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802119E0-84D7-430D-BD17-AC80C1C47F95}" type="datetimeFigureOut">
              <a:rPr lang="it-IT" smtClean="0"/>
              <a:pPr>
                <a:defRPr/>
              </a:pPr>
              <a:t>04/06/2014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AAC1B2D-84FD-4AEB-908B-BFB4450B81A6}" type="slidenum">
              <a:rPr lang="it-IT" smtClean="0"/>
              <a:pPr>
                <a:defRPr/>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a:defRPr/>
            </a:pPr>
            <a:fld id="{71E8CA19-7408-4DAC-BEA0-7B4B6C0EACC3}" type="datetimeFigureOut">
              <a:rPr lang="it-IT" smtClean="0"/>
              <a:pPr>
                <a:defRPr/>
              </a:pPr>
              <a:t>04/06/2014</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pPr>
              <a:defRPr/>
            </a:pPr>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pPr>
              <a:defRPr/>
            </a:pPr>
            <a:fld id="{B17699E6-D93B-42E2-A011-4D2684402FE7}" type="slidenum">
              <a:rPr lang="it-IT" smtClean="0"/>
              <a:pPr>
                <a:defRPr/>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pPr>
              <a:defRPr/>
            </a:pPr>
            <a:fld id="{87CFF7C3-E27A-4828-82AE-96B4BD7489C1}" type="datetimeFigureOut">
              <a:rPr lang="it-IT" smtClean="0"/>
              <a:pPr>
                <a:defRPr/>
              </a:pPr>
              <a:t>04/06/2014</a:t>
            </a:fld>
            <a:endParaRPr lang="it-IT"/>
          </a:p>
        </p:txBody>
      </p:sp>
      <p:sp>
        <p:nvSpPr>
          <p:cNvPr id="11" name="Segnaposto piè di pagina 10"/>
          <p:cNvSpPr>
            <a:spLocks noGrp="1"/>
          </p:cNvSpPr>
          <p:nvPr>
            <p:ph type="ftr" sz="quarter" idx="11"/>
          </p:nvPr>
        </p:nvSpPr>
        <p:spPr/>
        <p:txBody>
          <a:bodyPr/>
          <a:lstStyle/>
          <a:p>
            <a:pPr>
              <a:defRPr/>
            </a:pPr>
            <a:endParaRPr lang="it-IT"/>
          </a:p>
        </p:txBody>
      </p:sp>
      <p:sp>
        <p:nvSpPr>
          <p:cNvPr id="16" name="Segnaposto numero diapositiva 15"/>
          <p:cNvSpPr>
            <a:spLocks noGrp="1"/>
          </p:cNvSpPr>
          <p:nvPr>
            <p:ph type="sldNum" sz="quarter" idx="12"/>
          </p:nvPr>
        </p:nvSpPr>
        <p:spPr/>
        <p:txBody>
          <a:bodyPr/>
          <a:lstStyle/>
          <a:p>
            <a:pPr>
              <a:defRPr/>
            </a:pPr>
            <a:fld id="{F31867BC-06D4-49E1-8FA6-D7281EFCF667}" type="slidenum">
              <a:rPr lang="it-IT" smtClean="0"/>
              <a:pPr>
                <a:defRPr/>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pPr>
              <a:defRPr/>
            </a:pPr>
            <a:fld id="{59A48399-836A-4999-871F-D1D57F22BDB5}" type="datetimeFigureOut">
              <a:rPr lang="it-IT" smtClean="0"/>
              <a:pPr>
                <a:defRPr/>
              </a:pPr>
              <a:t>04/06/2014</a:t>
            </a:fld>
            <a:endParaRPr lang="it-IT"/>
          </a:p>
        </p:txBody>
      </p:sp>
      <p:sp>
        <p:nvSpPr>
          <p:cNvPr id="10" name="Segnaposto piè di pagina 9"/>
          <p:cNvSpPr>
            <a:spLocks noGrp="1"/>
          </p:cNvSpPr>
          <p:nvPr>
            <p:ph type="ftr" sz="quarter" idx="11"/>
          </p:nvPr>
        </p:nvSpPr>
        <p:spPr/>
        <p:txBody>
          <a:bodyPr/>
          <a:lstStyle/>
          <a:p>
            <a:pPr>
              <a:defRPr/>
            </a:pPr>
            <a:endParaRPr lang="it-IT"/>
          </a:p>
        </p:txBody>
      </p:sp>
      <p:sp>
        <p:nvSpPr>
          <p:cNvPr id="31" name="Segnaposto numero diapositiva 30"/>
          <p:cNvSpPr>
            <a:spLocks noGrp="1"/>
          </p:cNvSpPr>
          <p:nvPr>
            <p:ph type="sldNum" sz="quarter" idx="12"/>
          </p:nvPr>
        </p:nvSpPr>
        <p:spPr/>
        <p:txBody>
          <a:bodyPr/>
          <a:lstStyle/>
          <a:p>
            <a:pPr>
              <a:defRPr/>
            </a:pPr>
            <a:fld id="{48336632-93E4-4AF4-A645-FD53338A06AB}" type="slidenum">
              <a:rPr lang="it-IT" smtClean="0"/>
              <a:pPr>
                <a:defRPr/>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pPr>
              <a:defRPr/>
            </a:pPr>
            <a:fld id="{022F82BB-C373-42ED-AE14-399C28D09C6C}" type="datetimeFigureOut">
              <a:rPr lang="it-IT" smtClean="0"/>
              <a:pPr>
                <a:defRPr/>
              </a:pPr>
              <a:t>04/06/2014</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pPr>
              <a:defRPr/>
            </a:pPr>
            <a:fld id="{E51E5EBF-BF93-49A0-A118-C74FA50D9E73}" type="slidenum">
              <a:rPr lang="it-IT" smtClean="0"/>
              <a:pPr>
                <a:defRPr/>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pPr>
              <a:defRPr/>
            </a:pPr>
            <a:fld id="{74209288-349D-4594-A638-7A24550018EC}" type="datetimeFigureOut">
              <a:rPr lang="it-IT" smtClean="0"/>
              <a:pPr>
                <a:defRPr/>
              </a:pPr>
              <a:t>04/06/2014</a:t>
            </a:fld>
            <a:endParaRPr lang="it-IT"/>
          </a:p>
        </p:txBody>
      </p:sp>
      <p:sp>
        <p:nvSpPr>
          <p:cNvPr id="21" name="Segnaposto piè di pagina 20"/>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52707DE-1D50-47F5-9CC6-D271EC67EA1D}" type="slidenum">
              <a:rPr lang="it-IT" smtClean="0"/>
              <a:pPr>
                <a:defRPr/>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fld id="{3324E491-A9B0-4BD2-8611-48DF6F411302}" type="datetimeFigureOut">
              <a:rPr lang="it-IT" smtClean="0"/>
              <a:pPr>
                <a:defRPr/>
              </a:pPr>
              <a:t>04/06/2014</a:t>
            </a:fld>
            <a:endParaRPr lang="it-IT"/>
          </a:p>
        </p:txBody>
      </p:sp>
      <p:sp>
        <p:nvSpPr>
          <p:cNvPr id="24" name="Segnaposto piè di pagina 23"/>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DD48CA60-B2B4-4F9F-8043-0ED5DAA4CBBC}" type="slidenum">
              <a:rPr lang="it-IT" smtClean="0"/>
              <a:pPr>
                <a:defRPr/>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a:defRPr/>
            </a:pPr>
            <a:fld id="{C3946973-5B27-4AF9-9CE6-4E674ADEED5A}" type="datetimeFigureOut">
              <a:rPr lang="it-IT" smtClean="0"/>
              <a:pPr>
                <a:defRPr/>
              </a:pPr>
              <a:t>04/06/2014</a:t>
            </a:fld>
            <a:endParaRPr lang="it-IT"/>
          </a:p>
        </p:txBody>
      </p:sp>
      <p:sp>
        <p:nvSpPr>
          <p:cNvPr id="29" name="Segnaposto piè di pagina 28"/>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84F545D6-E519-4A0A-8D4B-491FDB625CC7}" type="slidenum">
              <a:rPr lang="it-IT" smtClean="0"/>
              <a:pPr>
                <a:defRPr/>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pPr>
              <a:defRPr/>
            </a:pPr>
            <a:fld id="{33E71764-BCD5-46FF-9F83-FD8E5820C06F}" type="datetimeFigureOut">
              <a:rPr lang="it-IT" smtClean="0"/>
              <a:pPr>
                <a:defRPr/>
              </a:pPr>
              <a:t>04/06/2014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31" name="Segnaposto numero diapositiva 30"/>
          <p:cNvSpPr>
            <a:spLocks noGrp="1"/>
          </p:cNvSpPr>
          <p:nvPr>
            <p:ph type="sldNum" sz="quarter" idx="12"/>
          </p:nvPr>
        </p:nvSpPr>
        <p:spPr/>
        <p:txBody>
          <a:bodyPr/>
          <a:lstStyle/>
          <a:p>
            <a:pPr>
              <a:defRPr/>
            </a:pPr>
            <a:fld id="{8A5D42A7-F452-426E-8D72-67FB839016F4}" type="slidenum">
              <a:rPr lang="it-IT" smtClean="0"/>
              <a:pPr>
                <a:defRPr/>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3DB77C6B-2F06-44E2-842A-D35E9BB4F7FE}" type="datetimeFigureOut">
              <a:rPr lang="it-IT" smtClean="0"/>
              <a:pPr>
                <a:defRPr/>
              </a:pPr>
              <a:t>04/06/2014</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C26567D-B316-483A-8CB0-BD717B51DDA9}" type="slidenum">
              <a:rPr lang="it-IT" smtClean="0"/>
              <a:pPr>
                <a:defRPr/>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2051" name="Picture 2" descr="C:\Users\pc\Desktop\DOCUMENTI\ANNO SCOLASTICO 2013 - 2014\catanzaro fermi\log scuola.jpg"/>
          <p:cNvPicPr>
            <a:picLocks noChangeAspect="1" noChangeArrowheads="1"/>
          </p:cNvPicPr>
          <p:nvPr/>
        </p:nvPicPr>
        <p:blipFill>
          <a:blip r:embed="rId3" cstate="print"/>
          <a:srcRect/>
          <a:stretch>
            <a:fillRect/>
          </a:stretch>
        </p:blipFill>
        <p:spPr bwMode="auto">
          <a:xfrm>
            <a:off x="7786710" y="5157192"/>
            <a:ext cx="1000125" cy="915007"/>
          </a:xfrm>
          <a:prstGeom prst="rect">
            <a:avLst/>
          </a:prstGeom>
          <a:noFill/>
          <a:ln w="9525">
            <a:noFill/>
            <a:miter lim="800000"/>
            <a:headEnd/>
            <a:tailEnd/>
          </a:ln>
        </p:spPr>
      </p:pic>
      <p:pic>
        <p:nvPicPr>
          <p:cNvPr id="2052" name="Picture 3" descr="C:\Users\pc\Desktop\DOCUMENTI\ANNO SCOLASTICO 2013 - 2014\catanzaro fermi\logo coesione.emf"/>
          <p:cNvPicPr>
            <a:picLocks noChangeAspect="1" noChangeArrowheads="1"/>
          </p:cNvPicPr>
          <p:nvPr/>
        </p:nvPicPr>
        <p:blipFill>
          <a:blip r:embed="rId4" cstate="print"/>
          <a:srcRect/>
          <a:stretch>
            <a:fillRect/>
          </a:stretch>
        </p:blipFill>
        <p:spPr bwMode="auto">
          <a:xfrm>
            <a:off x="7786710" y="1214422"/>
            <a:ext cx="1071563" cy="825500"/>
          </a:xfrm>
          <a:prstGeom prst="rect">
            <a:avLst/>
          </a:prstGeom>
          <a:noFill/>
          <a:ln w="9525">
            <a:noFill/>
            <a:miter lim="800000"/>
            <a:headEnd/>
            <a:tailEnd/>
          </a:ln>
        </p:spPr>
      </p:pic>
      <p:pic>
        <p:nvPicPr>
          <p:cNvPr id="2053" name="Picture 4" descr="C:\Users\pc\Desktop\DOCUMENTI\ANNO SCOLASTICO 2013 - 2014\catanzaro fermi\LINGUISTICO\logo regione.emf"/>
          <p:cNvPicPr>
            <a:picLocks noChangeAspect="1" noChangeArrowheads="1"/>
          </p:cNvPicPr>
          <p:nvPr/>
        </p:nvPicPr>
        <p:blipFill>
          <a:blip r:embed="rId5" cstate="print"/>
          <a:srcRect/>
          <a:stretch>
            <a:fillRect/>
          </a:stretch>
        </p:blipFill>
        <p:spPr bwMode="auto">
          <a:xfrm>
            <a:off x="7858148" y="3857628"/>
            <a:ext cx="928688" cy="935038"/>
          </a:xfrm>
          <a:prstGeom prst="rect">
            <a:avLst/>
          </a:prstGeom>
          <a:noFill/>
          <a:ln w="9525">
            <a:noFill/>
            <a:miter lim="800000"/>
            <a:headEnd/>
            <a:tailEnd/>
          </a:ln>
        </p:spPr>
      </p:pic>
      <p:sp>
        <p:nvSpPr>
          <p:cNvPr id="2054" name="Rettangolo 7"/>
          <p:cNvSpPr>
            <a:spLocks noChangeArrowheads="1"/>
          </p:cNvSpPr>
          <p:nvPr/>
        </p:nvSpPr>
        <p:spPr bwMode="auto">
          <a:xfrm>
            <a:off x="0" y="785813"/>
            <a:ext cx="9144000" cy="6401753"/>
          </a:xfrm>
          <a:prstGeom prst="rect">
            <a:avLst/>
          </a:prstGeom>
          <a:noFill/>
          <a:ln w="9525">
            <a:noFill/>
            <a:miter lim="800000"/>
            <a:headEnd/>
            <a:tailEnd/>
          </a:ln>
        </p:spPr>
        <p:txBody>
          <a:bodyPr>
            <a:spAutoFit/>
          </a:bodyPr>
          <a:lstStyle/>
          <a:p>
            <a:pPr algn="ctr"/>
            <a:r>
              <a:rPr lang="it-IT" sz="2800" b="1" dirty="0">
                <a:latin typeface="Arabic Typesetting" pitchFamily="66" charset="-78"/>
                <a:cs typeface="Arabic Typesetting" pitchFamily="66" charset="-78"/>
              </a:rPr>
              <a:t>ISTITUTO </a:t>
            </a:r>
            <a:r>
              <a:rPr lang="it-IT" sz="2800" b="1" dirty="0" smtClean="0">
                <a:latin typeface="Arabic Typesetting" pitchFamily="66" charset="-78"/>
                <a:cs typeface="Arabic Typesetting" pitchFamily="66" charset="-78"/>
              </a:rPr>
              <a:t> ISTRUZIONE  SUPERIORE </a:t>
            </a:r>
            <a:r>
              <a:rPr lang="it-IT" sz="2800" b="1" dirty="0">
                <a:latin typeface="Arabic Typesetting" pitchFamily="66" charset="-78"/>
                <a:cs typeface="Arabic Typesetting" pitchFamily="66" charset="-78"/>
              </a:rPr>
              <a:t>«E. FERMI» CATANZARO</a:t>
            </a:r>
          </a:p>
          <a:p>
            <a:pPr algn="ctr"/>
            <a:r>
              <a:rPr lang="it-IT" sz="2800" dirty="0" smtClean="0">
                <a:latin typeface="Arabic Typesetting" pitchFamily="66" charset="-78"/>
                <a:cs typeface="Arabic Typesetting" pitchFamily="66" charset="-78"/>
              </a:rPr>
              <a:t>Liceo Scientifico</a:t>
            </a:r>
            <a:endParaRPr lang="it-IT" sz="2800" dirty="0">
              <a:latin typeface="Arabic Typesetting" pitchFamily="66" charset="-78"/>
              <a:cs typeface="Arabic Typesetting" pitchFamily="66" charset="-78"/>
            </a:endParaRPr>
          </a:p>
          <a:p>
            <a:pPr algn="ctr"/>
            <a:endParaRPr lang="it-IT" sz="800" dirty="0">
              <a:latin typeface="Arabic Typesetting" pitchFamily="66" charset="-78"/>
              <a:cs typeface="Arabic Typesetting" pitchFamily="66" charset="-78"/>
            </a:endParaRPr>
          </a:p>
          <a:p>
            <a:pPr algn="ctr"/>
            <a:r>
              <a:rPr lang="it-IT" sz="2000" dirty="0">
                <a:latin typeface="Arabic Typesetting" pitchFamily="66" charset="-78"/>
                <a:cs typeface="Arabic Typesetting" pitchFamily="66" charset="-78"/>
              </a:rPr>
              <a:t>Programmazione dei Fondi Strutturali 2007/2013 Obiettivo F Azione 3</a:t>
            </a:r>
          </a:p>
          <a:p>
            <a:pPr algn="ctr"/>
            <a:r>
              <a:rPr lang="it-IT" sz="2000" dirty="0">
                <a:latin typeface="Arabic Typesetting" pitchFamily="66" charset="-78"/>
                <a:cs typeface="Arabic Typesetting" pitchFamily="66" charset="-78"/>
              </a:rPr>
              <a:t>«Realizzazione di prototipi di azioni educative in aree di grave esclusione sociale e culturale, </a:t>
            </a:r>
          </a:p>
          <a:p>
            <a:pPr algn="ctr"/>
            <a:r>
              <a:rPr lang="it-IT" sz="2000" dirty="0">
                <a:latin typeface="Arabic Typesetting" pitchFamily="66" charset="-78"/>
                <a:cs typeface="Arabic Typesetting" pitchFamily="66" charset="-78"/>
              </a:rPr>
              <a:t>anche attraverso la valorizzazione dei resti esistenti»</a:t>
            </a:r>
          </a:p>
          <a:p>
            <a:pPr algn="ctr"/>
            <a:r>
              <a:rPr lang="it-IT" sz="2000" dirty="0">
                <a:latin typeface="Arabic Typesetting" pitchFamily="66" charset="-78"/>
                <a:cs typeface="Arabic Typesetting" pitchFamily="66" charset="-78"/>
              </a:rPr>
              <a:t>FSE Obiettivo Convergenza Anni Scolastici 2012/2013 e 2013/2014 - Piano Azione </a:t>
            </a:r>
            <a:r>
              <a:rPr lang="it-IT" sz="2000" dirty="0" smtClean="0">
                <a:latin typeface="Arabic Typesetting" pitchFamily="66" charset="-78"/>
                <a:cs typeface="Arabic Typesetting" pitchFamily="66" charset="-78"/>
              </a:rPr>
              <a:t>Coesione</a:t>
            </a:r>
          </a:p>
          <a:p>
            <a:pPr algn="ctr"/>
            <a:r>
              <a:rPr lang="it-IT" sz="2000" smtClean="0">
                <a:latin typeface="Arabic Typesetting" pitchFamily="66" charset="-78"/>
                <a:cs typeface="Arabic Typesetting" pitchFamily="66" charset="-78"/>
              </a:rPr>
              <a:t>Azione di </a:t>
            </a:r>
            <a:r>
              <a:rPr lang="it-IT" sz="2000" dirty="0" smtClean="0">
                <a:latin typeface="Arabic Typesetting" pitchFamily="66" charset="-78"/>
                <a:cs typeface="Arabic Typesetting" pitchFamily="66" charset="-78"/>
              </a:rPr>
              <a:t>Rete Come Forza Centripeta</a:t>
            </a:r>
            <a:endParaRPr lang="it-IT" sz="1200" dirty="0" smtClean="0"/>
          </a:p>
          <a:p>
            <a:pPr algn="ctr">
              <a:lnSpc>
                <a:spcPct val="150000"/>
              </a:lnSpc>
            </a:pPr>
            <a:r>
              <a:rPr lang="it-IT" sz="1200" dirty="0" smtClean="0"/>
              <a:t>F-3-FSE04_POR_CALABRIA-2013-4</a:t>
            </a:r>
            <a:endParaRPr lang="it-IT" sz="2400" b="1" dirty="0" smtClean="0">
              <a:latin typeface="Arabic Typesetting" pitchFamily="66" charset="-78"/>
              <a:cs typeface="Arabic Typesetting" pitchFamily="66" charset="-78"/>
            </a:endParaRPr>
          </a:p>
          <a:p>
            <a:pPr algn="ctr"/>
            <a:endParaRPr lang="it-IT" sz="2400" b="1" dirty="0" smtClean="0">
              <a:latin typeface="Arabic Typesetting" pitchFamily="66" charset="-78"/>
              <a:cs typeface="Arabic Typesetting" pitchFamily="66" charset="-78"/>
            </a:endParaRPr>
          </a:p>
          <a:p>
            <a:pPr algn="ctr"/>
            <a:r>
              <a:rPr lang="it-IT" sz="2400" b="1" dirty="0" smtClean="0">
                <a:latin typeface="Arabic Typesetting" pitchFamily="66" charset="-78"/>
                <a:cs typeface="Arabic Typesetting" pitchFamily="66" charset="-78"/>
              </a:rPr>
              <a:t>Titolo Modulo</a:t>
            </a:r>
            <a:endParaRPr lang="it-IT" sz="2400" b="1" dirty="0">
              <a:latin typeface="Arabic Typesetting" pitchFamily="66" charset="-78"/>
              <a:cs typeface="Arabic Typesetting" pitchFamily="66" charset="-78"/>
            </a:endParaRPr>
          </a:p>
          <a:p>
            <a:pPr algn="ctr"/>
            <a:r>
              <a:rPr lang="it-IT" sz="2400" b="1" dirty="0">
                <a:latin typeface="Arabic Typesetting" pitchFamily="66" charset="-78"/>
                <a:cs typeface="Arabic Typesetting" pitchFamily="66" charset="-78"/>
              </a:rPr>
              <a:t> </a:t>
            </a:r>
            <a:r>
              <a:rPr lang="it-IT" sz="2400" b="1" dirty="0" smtClean="0">
                <a:latin typeface="Arabic Typesetting" pitchFamily="66" charset="-78"/>
                <a:cs typeface="Arabic Typesetting" pitchFamily="66" charset="-78"/>
              </a:rPr>
              <a:t>«A scuola di passato»</a:t>
            </a:r>
          </a:p>
          <a:p>
            <a:pPr algn="ctr"/>
            <a:endParaRPr lang="it-IT" sz="2400" dirty="0" smtClean="0">
              <a:latin typeface="Arabic Typesetting" pitchFamily="66" charset="-78"/>
              <a:cs typeface="Arabic Typesetting" pitchFamily="66" charset="-78"/>
            </a:endParaRPr>
          </a:p>
          <a:p>
            <a:pPr algn="ctr"/>
            <a:endParaRPr lang="it-IT" sz="2400" dirty="0">
              <a:latin typeface="Arabic Typesetting" pitchFamily="66" charset="-78"/>
              <a:cs typeface="Arabic Typesetting" pitchFamily="66" charset="-78"/>
            </a:endParaRPr>
          </a:p>
          <a:p>
            <a:pPr algn="ctr"/>
            <a:r>
              <a:rPr lang="it-IT" dirty="0">
                <a:latin typeface="Arabic Typesetting" pitchFamily="66" charset="-78"/>
                <a:cs typeface="Arabic Typesetting" pitchFamily="66" charset="-78"/>
              </a:rPr>
              <a:t>Dirigente </a:t>
            </a:r>
            <a:r>
              <a:rPr lang="it-IT" dirty="0" smtClean="0">
                <a:latin typeface="Arabic Typesetting" pitchFamily="66" charset="-78"/>
                <a:cs typeface="Arabic Typesetting" pitchFamily="66" charset="-78"/>
              </a:rPr>
              <a:t>Scolastico </a:t>
            </a:r>
            <a:r>
              <a:rPr lang="it-IT" dirty="0">
                <a:latin typeface="Arabic Typesetting" pitchFamily="66" charset="-78"/>
                <a:cs typeface="Arabic Typesetting" pitchFamily="66" charset="-78"/>
              </a:rPr>
              <a:t>Prof. Luigi Antonio </a:t>
            </a:r>
            <a:r>
              <a:rPr lang="it-IT" dirty="0" err="1">
                <a:latin typeface="Arabic Typesetting" pitchFamily="66" charset="-78"/>
                <a:cs typeface="Arabic Typesetting" pitchFamily="66" charset="-78"/>
              </a:rPr>
              <a:t>Macrì</a:t>
            </a:r>
            <a:r>
              <a:rPr lang="it-IT" dirty="0">
                <a:latin typeface="Arabic Typesetting" pitchFamily="66" charset="-78"/>
                <a:cs typeface="Arabic Typesetting" pitchFamily="66" charset="-78"/>
              </a:rPr>
              <a:t> </a:t>
            </a:r>
            <a:endParaRPr lang="it-IT" dirty="0" smtClean="0">
              <a:latin typeface="Arabic Typesetting" pitchFamily="66" charset="-78"/>
              <a:cs typeface="Arabic Typesetting" pitchFamily="66" charset="-78"/>
            </a:endParaRPr>
          </a:p>
          <a:p>
            <a:pPr algn="ctr"/>
            <a:r>
              <a:rPr lang="it-IT" dirty="0" smtClean="0">
                <a:latin typeface="Arabic Typesetting" pitchFamily="66" charset="-78"/>
                <a:cs typeface="Arabic Typesetting" pitchFamily="66" charset="-78"/>
              </a:rPr>
              <a:t>Tutor interno Prof. Francesco </a:t>
            </a:r>
            <a:r>
              <a:rPr lang="it-IT" dirty="0" err="1" smtClean="0">
                <a:latin typeface="Arabic Typesetting" pitchFamily="66" charset="-78"/>
                <a:cs typeface="Arabic Typesetting" pitchFamily="66" charset="-78"/>
              </a:rPr>
              <a:t>Filoramo</a:t>
            </a:r>
            <a:r>
              <a:rPr lang="it-IT" dirty="0" smtClean="0">
                <a:latin typeface="Arabic Typesetting" pitchFamily="66" charset="-78"/>
                <a:cs typeface="Arabic Typesetting" pitchFamily="66" charset="-78"/>
              </a:rPr>
              <a:t> - Esperto esterno Arch. Gabriella </a:t>
            </a:r>
            <a:r>
              <a:rPr lang="it-IT" dirty="0" err="1" smtClean="0">
                <a:latin typeface="Arabic Typesetting" pitchFamily="66" charset="-78"/>
                <a:cs typeface="Arabic Typesetting" pitchFamily="66" charset="-78"/>
              </a:rPr>
              <a:t>Bonsignore</a:t>
            </a:r>
            <a:endParaRPr lang="it-IT" dirty="0" smtClean="0">
              <a:latin typeface="Arabic Typesetting" pitchFamily="66" charset="-78"/>
              <a:cs typeface="Arabic Typesetting" pitchFamily="66" charset="-78"/>
            </a:endParaRPr>
          </a:p>
          <a:p>
            <a:pPr algn="ctr"/>
            <a:r>
              <a:rPr lang="it-IT" dirty="0" smtClean="0">
                <a:latin typeface="Arabic Typesetting" pitchFamily="66" charset="-78"/>
                <a:cs typeface="Arabic Typesetting" pitchFamily="66" charset="-78"/>
              </a:rPr>
              <a:t>Tutor Aziendale Dott.ssa Maria Grazia </a:t>
            </a:r>
            <a:r>
              <a:rPr lang="it-IT" dirty="0" err="1" smtClean="0">
                <a:latin typeface="Arabic Typesetting" pitchFamily="66" charset="-78"/>
                <a:cs typeface="Arabic Typesetting" pitchFamily="66" charset="-78"/>
              </a:rPr>
              <a:t>Aisa</a:t>
            </a:r>
            <a:endParaRPr lang="it-IT" dirty="0" smtClean="0">
              <a:latin typeface="Arabic Typesetting" pitchFamily="66" charset="-78"/>
              <a:cs typeface="Arabic Typesetting" pitchFamily="66" charset="-78"/>
            </a:endParaRPr>
          </a:p>
          <a:p>
            <a:pPr algn="ctr"/>
            <a:endParaRPr lang="it-IT" dirty="0" smtClean="0">
              <a:latin typeface="Arabic Typesetting" pitchFamily="66" charset="-78"/>
              <a:cs typeface="Arabic Typesetting" pitchFamily="66" charset="-78"/>
            </a:endParaRPr>
          </a:p>
          <a:p>
            <a:pPr algn="ctr"/>
            <a:endParaRPr lang="it-IT" dirty="0" smtClean="0">
              <a:latin typeface="Arabic Typesetting" pitchFamily="66" charset="-78"/>
              <a:cs typeface="Arabic Typesetting" pitchFamily="66" charset="-78"/>
            </a:endParaRPr>
          </a:p>
          <a:p>
            <a:pPr algn="ctr"/>
            <a:endParaRPr lang="it-IT" dirty="0">
              <a:latin typeface="Arabic Typesetting" pitchFamily="66" charset="-78"/>
              <a:cs typeface="Arabic Typesetting" pitchFamily="66" charset="-78"/>
            </a:endParaRP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857232"/>
            <a:ext cx="6732766" cy="4024468"/>
          </a:xfrm>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La fondazione della colonia Romana </a:t>
            </a:r>
            <a:br>
              <a:rPr lang="it-IT" dirty="0" smtClean="0"/>
            </a:br>
            <a:r>
              <a:rPr lang="it-IT" dirty="0" smtClean="0"/>
              <a:t>La colonia </a:t>
            </a:r>
            <a:r>
              <a:rPr lang="it-IT" i="1" dirty="0" smtClean="0"/>
              <a:t>Minerva </a:t>
            </a:r>
            <a:r>
              <a:rPr lang="it-IT" i="1" dirty="0" err="1" smtClean="0"/>
              <a:t>Scolacium</a:t>
            </a:r>
            <a:r>
              <a:rPr lang="it-IT" i="1" dirty="0" smtClean="0"/>
              <a:t>  </a:t>
            </a:r>
            <a:r>
              <a:rPr lang="it-IT" dirty="0" smtClean="0"/>
              <a:t>rientra tra le fondazioni di Gaio </a:t>
            </a:r>
            <a:r>
              <a:rPr lang="it-IT" dirty="0" err="1" smtClean="0"/>
              <a:t>Gracco</a:t>
            </a:r>
            <a:r>
              <a:rPr lang="it-IT" dirty="0" smtClean="0"/>
              <a:t> insieme con Taranto, Capua e </a:t>
            </a:r>
            <a:r>
              <a:rPr lang="it-IT" dirty="0" err="1" smtClean="0"/>
              <a:t>Cartagine</a:t>
            </a:r>
            <a:r>
              <a:rPr lang="it-IT" dirty="0" smtClean="0"/>
              <a:t>. Di essa, come in tutte le altre fondazioni fatte da Caio </a:t>
            </a:r>
            <a:r>
              <a:rPr lang="it-IT" dirty="0" err="1" smtClean="0"/>
              <a:t>Gracco</a:t>
            </a:r>
            <a:r>
              <a:rPr lang="it-IT" dirty="0" smtClean="0"/>
              <a:t>,  viene messa in rilievo la mappa urbana, ovvero la posizione delle varie costruzioni, delle strade e dei ponti, che si basano su uno schema ben preciso formato da vie ferme e diritte. </a:t>
            </a:r>
            <a:r>
              <a:rPr lang="it-IT" dirty="0" err="1" smtClean="0"/>
              <a:t>Scolacium</a:t>
            </a:r>
            <a:r>
              <a:rPr lang="it-IT" dirty="0" smtClean="0"/>
              <a:t>, infatti, ha due importanti vie che vengono prese come punto di riferimento: quella che attraversa l’ istmo di Catanzaro e quella che attraversa la via costiera </a:t>
            </a:r>
            <a:r>
              <a:rPr lang="it-IT" dirty="0" err="1" smtClean="0"/>
              <a:t>Jonica</a:t>
            </a:r>
            <a:r>
              <a:rPr lang="it-IT" dirty="0" smtClean="0"/>
              <a:t>, tra Crotone e </a:t>
            </a:r>
            <a:r>
              <a:rPr lang="it-IT" dirty="0" err="1" smtClean="0"/>
              <a:t>Caulonia</a:t>
            </a:r>
            <a:r>
              <a:rPr lang="it-IT" dirty="0" smtClean="0"/>
              <a:t>. Una di queste vie principali è il </a:t>
            </a:r>
            <a:r>
              <a:rPr lang="it-IT" i="1" dirty="0" err="1" smtClean="0"/>
              <a:t>decumanus</a:t>
            </a:r>
            <a:r>
              <a:rPr lang="it-IT" i="1" dirty="0" smtClean="0"/>
              <a:t> </a:t>
            </a:r>
            <a:r>
              <a:rPr lang="it-IT" i="1" dirty="0" err="1" smtClean="0"/>
              <a:t>maximus</a:t>
            </a:r>
            <a:r>
              <a:rPr lang="it-IT" i="1" dirty="0" smtClean="0"/>
              <a:t> che  </a:t>
            </a:r>
            <a:r>
              <a:rPr lang="it-IT" dirty="0" smtClean="0"/>
              <a:t>è orientato a nord-est/sud-ovest e si trova generalmente nell’area del Foro. L’ orientamento nord-sud, invece, coincide con il </a:t>
            </a:r>
            <a:r>
              <a:rPr lang="it-IT" i="1" dirty="0" smtClean="0"/>
              <a:t>cardo</a:t>
            </a:r>
            <a:r>
              <a:rPr lang="it-IT" dirty="0" smtClean="0"/>
              <a:t>  della colonia.</a:t>
            </a:r>
            <a:br>
              <a:rPr lang="it-IT" dirty="0" smtClean="0"/>
            </a:br>
            <a:r>
              <a:rPr lang="it-IT" dirty="0" smtClean="0"/>
              <a:t> </a:t>
            </a:r>
            <a:r>
              <a:rPr lang="it-IT" i="1" dirty="0" err="1" smtClean="0"/>
              <a:t>Minervia</a:t>
            </a:r>
            <a:r>
              <a:rPr lang="it-IT" i="1" dirty="0" smtClean="0"/>
              <a:t> </a:t>
            </a:r>
            <a:r>
              <a:rPr lang="it-IT" i="1" dirty="0" err="1" smtClean="0"/>
              <a:t>Scolacium</a:t>
            </a:r>
            <a:r>
              <a:rPr lang="it-IT" dirty="0" smtClean="0"/>
              <a:t>  si sovrappone alla mappa urbana precedente, in quanto le due strade principali,  vengono inclinate di  16° circa verso nord-est. Con questa nuova mappa urbana vengono costruite nuove aree pubbliche e private, monumenti e altre costruzioni.</a:t>
            </a:r>
            <a:br>
              <a:rPr lang="it-IT" dirty="0" smtClean="0"/>
            </a:br>
            <a:endParaRPr lang="it-IT" dirty="0"/>
          </a:p>
        </p:txBody>
      </p:sp>
      <p:pic>
        <p:nvPicPr>
          <p:cNvPr id="3"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4" name="Picture 3" descr="C:\Users\pc\Desktop\DOCUMENTI\ANNO SCOLASTICO 2013 - 2014\catanzaro fermi\logo coesione.emf"/>
          <p:cNvPicPr>
            <a:picLocks noChangeAspect="1" noChangeArrowheads="1"/>
          </p:cNvPicPr>
          <p:nvPr/>
        </p:nvPicPr>
        <p:blipFill>
          <a:blip r:embed="rId3" cstate="print"/>
          <a:srcRect/>
          <a:stretch>
            <a:fillRect/>
          </a:stretch>
        </p:blipFill>
        <p:spPr bwMode="auto">
          <a:xfrm>
            <a:off x="8028384" y="2924944"/>
            <a:ext cx="936103" cy="825500"/>
          </a:xfrm>
          <a:prstGeom prst="rect">
            <a:avLst/>
          </a:prstGeom>
          <a:noFill/>
          <a:ln w="9525">
            <a:noFill/>
            <a:miter lim="800000"/>
            <a:headEnd/>
            <a:tailEnd/>
          </a:ln>
        </p:spPr>
      </p:pic>
      <p:pic>
        <p:nvPicPr>
          <p:cNvPr id="5"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6" name="Picture 2" descr="C:\Users\pc\Desktop\DOCUMENTI\ANNO SCOLASTICO 2013 - 2014\catanzaro fermi\log scuola.jpg"/>
          <p:cNvPicPr>
            <a:picLocks noChangeAspect="1" noChangeArrowheads="1"/>
          </p:cNvPicPr>
          <p:nvPr/>
        </p:nvPicPr>
        <p:blipFill>
          <a:blip r:embed="rId5" cstate="print"/>
          <a:srcRect/>
          <a:stretch>
            <a:fillRect/>
          </a:stretch>
        </p:blipFill>
        <p:spPr bwMode="auto">
          <a:xfrm>
            <a:off x="8100392" y="5661248"/>
            <a:ext cx="714375" cy="714375"/>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857232"/>
            <a:ext cx="6732766" cy="4453096"/>
          </a:xfrm>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DA SKYLLETION A SCOLACIUM</a:t>
            </a:r>
            <a:br>
              <a:rPr lang="it-IT" dirty="0" smtClean="0"/>
            </a:br>
            <a:r>
              <a:rPr lang="it-IT" dirty="0" smtClean="0"/>
              <a:t>Nel sito della </a:t>
            </a:r>
            <a:r>
              <a:rPr lang="it-IT" dirty="0" err="1" smtClean="0"/>
              <a:t>Rocelletta</a:t>
            </a:r>
            <a:r>
              <a:rPr lang="it-IT" dirty="0" smtClean="0"/>
              <a:t>, identificato come </a:t>
            </a:r>
            <a:r>
              <a:rPr lang="it-IT" dirty="0" err="1" smtClean="0"/>
              <a:t>Skylletion</a:t>
            </a:r>
            <a:r>
              <a:rPr lang="it-IT" dirty="0" smtClean="0"/>
              <a:t>, risulta complicato ricostruire le vicende delle popolazioni greche. Già prima dell’arrivo dei Greci, la zona delimitata da </a:t>
            </a:r>
            <a:r>
              <a:rPr lang="it-IT" dirty="0" err="1" smtClean="0"/>
              <a:t>Skylletion</a:t>
            </a:r>
            <a:r>
              <a:rPr lang="it-IT" dirty="0" smtClean="0"/>
              <a:t> e </a:t>
            </a:r>
            <a:r>
              <a:rPr lang="it-IT" dirty="0" err="1" smtClean="0"/>
              <a:t>Lametikòn</a:t>
            </a:r>
            <a:r>
              <a:rPr lang="it-IT" dirty="0" smtClean="0"/>
              <a:t> confinava con l’</a:t>
            </a:r>
            <a:r>
              <a:rPr lang="it-IT" dirty="0" err="1" smtClean="0"/>
              <a:t>Enotria</a:t>
            </a:r>
            <a:r>
              <a:rPr lang="it-IT" dirty="0" smtClean="0"/>
              <a:t>; questa regione era governata da Italo e venne chiamata successivamente </a:t>
            </a:r>
            <a:r>
              <a:rPr lang="it-IT" dirty="0" err="1" smtClean="0"/>
              <a:t>Italìa</a:t>
            </a:r>
            <a:r>
              <a:rPr lang="it-IT" dirty="0" smtClean="0"/>
              <a:t>; La storia di </a:t>
            </a:r>
            <a:r>
              <a:rPr lang="it-IT" dirty="0" err="1" smtClean="0"/>
              <a:t>Skylletion</a:t>
            </a:r>
            <a:r>
              <a:rPr lang="it-IT" dirty="0" smtClean="0"/>
              <a:t> si intreccia  a quella di </a:t>
            </a:r>
            <a:r>
              <a:rPr lang="it-IT" dirty="0" err="1" smtClean="0"/>
              <a:t>Menesteo</a:t>
            </a:r>
            <a:r>
              <a:rPr lang="it-IT" dirty="0" smtClean="0"/>
              <a:t> (eroe ateniese), anche se altre fonti  affermano che si ricollega a quella di Ulisse. Della </a:t>
            </a:r>
            <a:r>
              <a:rPr lang="it-IT" dirty="0" err="1" smtClean="0"/>
              <a:t>poleis</a:t>
            </a:r>
            <a:r>
              <a:rPr lang="it-IT" dirty="0" smtClean="0"/>
              <a:t> greca di  </a:t>
            </a:r>
            <a:r>
              <a:rPr lang="it-IT" dirty="0" err="1" smtClean="0"/>
              <a:t>Skilletion</a:t>
            </a:r>
            <a:r>
              <a:rPr lang="it-IT" dirty="0" smtClean="0"/>
              <a:t> non si riescono a definire i confini a causa dell’arrivo dei romani. Da un punto di vista strategico, il mare può essere fondamentale: l’istmo catanzarese ( ovvero il punto più corto per passare da una costa all’altra) non sfuggì ne a Dionisio di Siracusa, che progettava di sbarrarlo per maggiore sicurezza, ne a Crasso nel momento in cui dovette fermare la ribellione contro Spartaco. Dai frammenti di ceramica giungono notizie riguardanti l’elevato livello di vita della popolazione di </a:t>
            </a:r>
            <a:r>
              <a:rPr lang="it-IT" dirty="0" err="1" smtClean="0"/>
              <a:t>Skilletion</a:t>
            </a:r>
            <a:r>
              <a:rPr lang="it-IT" dirty="0" smtClean="0"/>
              <a:t> quando facevano parte della Lega Italiota.</a:t>
            </a:r>
            <a:br>
              <a:rPr lang="it-IT" dirty="0" smtClean="0"/>
            </a:br>
            <a:endParaRPr lang="it-IT" dirty="0"/>
          </a:p>
        </p:txBody>
      </p:sp>
      <p:pic>
        <p:nvPicPr>
          <p:cNvPr id="3"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4" name="Picture 3" descr="C:\Users\pc\Desktop\DOCUMENTI\ANNO SCOLASTICO 2013 - 2014\catanzaro fermi\logo coesione.emf"/>
          <p:cNvPicPr>
            <a:picLocks noChangeAspect="1" noChangeArrowheads="1"/>
          </p:cNvPicPr>
          <p:nvPr/>
        </p:nvPicPr>
        <p:blipFill>
          <a:blip r:embed="rId3" cstate="print"/>
          <a:srcRect/>
          <a:stretch>
            <a:fillRect/>
          </a:stretch>
        </p:blipFill>
        <p:spPr bwMode="auto">
          <a:xfrm>
            <a:off x="8028384" y="2924944"/>
            <a:ext cx="936103" cy="825500"/>
          </a:xfrm>
          <a:prstGeom prst="rect">
            <a:avLst/>
          </a:prstGeom>
          <a:noFill/>
          <a:ln w="9525">
            <a:noFill/>
            <a:miter lim="800000"/>
            <a:headEnd/>
            <a:tailEnd/>
          </a:ln>
        </p:spPr>
      </p:pic>
      <p:pic>
        <p:nvPicPr>
          <p:cNvPr id="5"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6" name="Picture 2" descr="C:\Users\pc\Desktop\DOCUMENTI\ANNO SCOLASTICO 2013 - 2014\catanzaro fermi\log scuola.jpg"/>
          <p:cNvPicPr>
            <a:picLocks noChangeAspect="1" noChangeArrowheads="1"/>
          </p:cNvPicPr>
          <p:nvPr/>
        </p:nvPicPr>
        <p:blipFill>
          <a:blip r:embed="rId5" cstate="print"/>
          <a:srcRect/>
          <a:stretch>
            <a:fillRect/>
          </a:stretch>
        </p:blipFill>
        <p:spPr bwMode="auto">
          <a:xfrm>
            <a:off x="8100392" y="5661248"/>
            <a:ext cx="714375" cy="71437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pc\Desktop\DOCUMENTI\ANNO SCOLASTICO 2013 - 2014\catanzaro fermi\log scuola.jpg"/>
          <p:cNvPicPr>
            <a:picLocks noChangeAspect="1" noChangeArrowheads="1"/>
          </p:cNvPicPr>
          <p:nvPr/>
        </p:nvPicPr>
        <p:blipFill>
          <a:blip r:embed="rId2" cstate="print"/>
          <a:srcRect/>
          <a:stretch>
            <a:fillRect/>
          </a:stretch>
        </p:blipFill>
        <p:spPr bwMode="auto">
          <a:xfrm>
            <a:off x="8100392" y="5661248"/>
            <a:ext cx="714375" cy="714375"/>
          </a:xfrm>
          <a:prstGeom prst="rect">
            <a:avLst/>
          </a:prstGeom>
          <a:noFill/>
          <a:ln w="9525">
            <a:noFill/>
            <a:miter lim="800000"/>
            <a:headEnd/>
            <a:tailEnd/>
          </a:ln>
        </p:spPr>
      </p:pic>
      <p:pic>
        <p:nvPicPr>
          <p:cNvPr id="3076" name="Picture 2" descr="C:\Users\pc\Desktop\DOCUMENTI\ANNO SCOLASTICO 2013 - 2014\catanzaro fermi\LINGUISTICO\fotografie alunni\Luigi Levato\1378194_624017540955016_1812324697_n.jpg"/>
          <p:cNvPicPr>
            <a:picLocks noChangeAspect="1" noChangeArrowheads="1"/>
          </p:cNvPicPr>
          <p:nvPr/>
        </p:nvPicPr>
        <p:blipFill>
          <a:blip r:embed="rId3" cstate="print"/>
          <a:stretch>
            <a:fillRect/>
          </a:stretch>
        </p:blipFill>
        <p:spPr bwMode="auto">
          <a:xfrm>
            <a:off x="983601" y="1124744"/>
            <a:ext cx="6528725" cy="4896544"/>
          </a:xfrm>
          <a:prstGeom prst="rect">
            <a:avLst/>
          </a:prstGeom>
          <a:noFill/>
          <a:ln w="9525">
            <a:noFill/>
            <a:miter lim="800000"/>
            <a:headEnd/>
            <a:tailEnd/>
          </a:ln>
        </p:spPr>
      </p:pic>
      <p:pic>
        <p:nvPicPr>
          <p:cNvPr id="8"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9" name="Picture 3" descr="C:\Users\pc\Desktop\DOCUMENTI\ANNO SCOLASTICO 2013 - 2014\catanzaro fermi\logo coesione.emf"/>
          <p:cNvPicPr>
            <a:picLocks noChangeAspect="1" noChangeArrowheads="1"/>
          </p:cNvPicPr>
          <p:nvPr/>
        </p:nvPicPr>
        <p:blipFill>
          <a:blip r:embed="rId5" cstate="print"/>
          <a:srcRect/>
          <a:stretch>
            <a:fillRect/>
          </a:stretch>
        </p:blipFill>
        <p:spPr bwMode="auto">
          <a:xfrm>
            <a:off x="8028384" y="2924944"/>
            <a:ext cx="936103" cy="825500"/>
          </a:xfrm>
          <a:prstGeom prst="rect">
            <a:avLst/>
          </a:prstGeom>
          <a:noFill/>
          <a:ln w="9525">
            <a:noFill/>
            <a:miter lim="800000"/>
            <a:headEnd/>
            <a:tailEnd/>
          </a:ln>
        </p:spPr>
      </p:pic>
      <p:sp>
        <p:nvSpPr>
          <p:cNvPr id="10" name="Rettangolo 3"/>
          <p:cNvSpPr>
            <a:spLocks noChangeArrowheads="1"/>
          </p:cNvSpPr>
          <p:nvPr/>
        </p:nvSpPr>
        <p:spPr bwMode="auto">
          <a:xfrm flipH="1">
            <a:off x="323528" y="1988840"/>
            <a:ext cx="288032" cy="3308598"/>
          </a:xfrm>
          <a:prstGeom prst="rect">
            <a:avLst/>
          </a:prstGeom>
          <a:noFill/>
          <a:ln w="9525">
            <a:noFill/>
            <a:miter lim="800000"/>
            <a:headEnd/>
            <a:tailEnd/>
          </a:ln>
        </p:spPr>
        <p:txBody>
          <a:bodyPr wrap="square">
            <a:spAutoFit/>
          </a:bodyPr>
          <a:lstStyle/>
          <a:p>
            <a:r>
              <a:rPr lang="it-IT" sz="1100" b="1" dirty="0" smtClean="0">
                <a:latin typeface="Arabic Typesetting" pitchFamily="66" charset="-78"/>
                <a:cs typeface="Arabic Typesetting" pitchFamily="66" charset="-78"/>
              </a:rPr>
              <a:t>A  </a:t>
            </a:r>
          </a:p>
          <a:p>
            <a:endParaRPr lang="it-IT" sz="1100" b="1" dirty="0" smtClean="0">
              <a:latin typeface="Arabic Typesetting" pitchFamily="66" charset="-78"/>
              <a:cs typeface="Arabic Typesetting" pitchFamily="66" charset="-78"/>
            </a:endParaRPr>
          </a:p>
          <a:p>
            <a:r>
              <a:rPr lang="it-IT" sz="1100" b="1" dirty="0" smtClean="0">
                <a:latin typeface="Arabic Typesetting" pitchFamily="66" charset="-78"/>
                <a:cs typeface="Arabic Typesetting" pitchFamily="66" charset="-78"/>
              </a:rPr>
              <a:t>SCUOLA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err="1" smtClean="0">
                <a:latin typeface="Arabic Typesetting" pitchFamily="66" charset="-78"/>
                <a:cs typeface="Arabic Typesetting" pitchFamily="66" charset="-78"/>
              </a:rPr>
              <a:t>DI</a:t>
            </a: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PAS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A</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T</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O</a:t>
            </a:r>
          </a:p>
        </p:txBody>
      </p:sp>
      <p:pic>
        <p:nvPicPr>
          <p:cNvPr id="11" name="Immagine 1"/>
          <p:cNvPicPr>
            <a:picLocks noChangeAspect="1" noChangeArrowheads="1"/>
          </p:cNvPicPr>
          <p:nvPr/>
        </p:nvPicPr>
        <p:blipFill>
          <a:blip r:embed="rId6" cstate="print"/>
          <a:srcRect/>
          <a:stretch>
            <a:fillRect/>
          </a:stretch>
        </p:blipFill>
        <p:spPr bwMode="auto">
          <a:xfrm>
            <a:off x="2786063" y="285750"/>
            <a:ext cx="3143250" cy="50006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pc\Desktop\DOCUMENTI\ANNO SCOLASTICO 2013 - 2014\catanzaro fermi\log scuola.jpg"/>
          <p:cNvPicPr>
            <a:picLocks noChangeAspect="1" noChangeArrowheads="1"/>
          </p:cNvPicPr>
          <p:nvPr/>
        </p:nvPicPr>
        <p:blipFill>
          <a:blip r:embed="rId2" cstate="print"/>
          <a:srcRect/>
          <a:stretch>
            <a:fillRect/>
          </a:stretch>
        </p:blipFill>
        <p:spPr bwMode="auto">
          <a:xfrm>
            <a:off x="8100392" y="5661248"/>
            <a:ext cx="714375" cy="714375"/>
          </a:xfrm>
          <a:prstGeom prst="rect">
            <a:avLst/>
          </a:prstGeom>
          <a:noFill/>
          <a:ln w="9525">
            <a:noFill/>
            <a:miter lim="800000"/>
            <a:headEnd/>
            <a:tailEnd/>
          </a:ln>
        </p:spPr>
      </p:pic>
      <p:pic>
        <p:nvPicPr>
          <p:cNvPr id="3076" name="Picture 2" descr="C:\Users\pc\Desktop\DOCUMENTI\ANNO SCOLASTICO 2013 - 2014\catanzaro fermi\LINGUISTICO\fotografie alunni\Luigi Levato\1378194_624017540955016_1812324697_n.jpg"/>
          <p:cNvPicPr>
            <a:picLocks noChangeAspect="1" noChangeArrowheads="1"/>
          </p:cNvPicPr>
          <p:nvPr/>
        </p:nvPicPr>
        <p:blipFill>
          <a:blip r:embed="rId3" cstate="print"/>
          <a:stretch>
            <a:fillRect/>
          </a:stretch>
        </p:blipFill>
        <p:spPr bwMode="auto">
          <a:xfrm>
            <a:off x="983601" y="1124744"/>
            <a:ext cx="6528724" cy="4896543"/>
          </a:xfrm>
          <a:prstGeom prst="rect">
            <a:avLst/>
          </a:prstGeom>
          <a:noFill/>
          <a:ln w="9525">
            <a:noFill/>
            <a:miter lim="800000"/>
            <a:headEnd/>
            <a:tailEnd/>
          </a:ln>
        </p:spPr>
      </p:pic>
      <p:pic>
        <p:nvPicPr>
          <p:cNvPr id="8"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9" name="Picture 3" descr="C:\Users\pc\Desktop\DOCUMENTI\ANNO SCOLASTICO 2013 - 2014\catanzaro fermi\logo coesione.emf"/>
          <p:cNvPicPr>
            <a:picLocks noChangeAspect="1" noChangeArrowheads="1"/>
          </p:cNvPicPr>
          <p:nvPr/>
        </p:nvPicPr>
        <p:blipFill>
          <a:blip r:embed="rId5" cstate="print"/>
          <a:srcRect/>
          <a:stretch>
            <a:fillRect/>
          </a:stretch>
        </p:blipFill>
        <p:spPr bwMode="auto">
          <a:xfrm>
            <a:off x="8028384" y="2924944"/>
            <a:ext cx="936103" cy="825500"/>
          </a:xfrm>
          <a:prstGeom prst="rect">
            <a:avLst/>
          </a:prstGeom>
          <a:noFill/>
          <a:ln w="9525">
            <a:noFill/>
            <a:miter lim="800000"/>
            <a:headEnd/>
            <a:tailEnd/>
          </a:ln>
        </p:spPr>
      </p:pic>
      <p:pic>
        <p:nvPicPr>
          <p:cNvPr id="11" name="Immagine 1"/>
          <p:cNvPicPr>
            <a:picLocks noChangeAspect="1" noChangeArrowheads="1"/>
          </p:cNvPicPr>
          <p:nvPr/>
        </p:nvPicPr>
        <p:blipFill>
          <a:blip r:embed="rId6" cstate="print"/>
          <a:srcRect/>
          <a:stretch>
            <a:fillRect/>
          </a:stretch>
        </p:blipFill>
        <p:spPr bwMode="auto">
          <a:xfrm>
            <a:off x="2786063" y="285750"/>
            <a:ext cx="3143250" cy="500063"/>
          </a:xfrm>
          <a:prstGeom prst="rect">
            <a:avLst/>
          </a:prstGeom>
          <a:noFill/>
          <a:ln w="9525">
            <a:noFill/>
            <a:miter lim="800000"/>
            <a:headEnd/>
            <a:tailEnd/>
          </a:ln>
        </p:spPr>
      </p:pic>
      <p:sp>
        <p:nvSpPr>
          <p:cNvPr id="13" name="Rettangolo 3"/>
          <p:cNvSpPr>
            <a:spLocks noChangeArrowheads="1"/>
          </p:cNvSpPr>
          <p:nvPr/>
        </p:nvSpPr>
        <p:spPr bwMode="auto">
          <a:xfrm flipH="1">
            <a:off x="323528" y="1988840"/>
            <a:ext cx="288032" cy="3308598"/>
          </a:xfrm>
          <a:prstGeom prst="rect">
            <a:avLst/>
          </a:prstGeom>
          <a:noFill/>
          <a:ln w="9525">
            <a:noFill/>
            <a:miter lim="800000"/>
            <a:headEnd/>
            <a:tailEnd/>
          </a:ln>
        </p:spPr>
        <p:txBody>
          <a:bodyPr wrap="square">
            <a:spAutoFit/>
          </a:bodyPr>
          <a:lstStyle/>
          <a:p>
            <a:r>
              <a:rPr lang="it-IT" sz="1100" dirty="0" smtClean="0">
                <a:latin typeface="Arabic Typesetting" pitchFamily="66" charset="-78"/>
                <a:cs typeface="Arabic Typesetting" pitchFamily="66" charset="-78"/>
              </a:rPr>
              <a:t>A  </a:t>
            </a:r>
          </a:p>
          <a:p>
            <a:endParaRPr lang="it-IT" sz="1100" dirty="0" smtClean="0">
              <a:latin typeface="Arabic Typesetting" pitchFamily="66" charset="-78"/>
              <a:cs typeface="Arabic Typesetting" pitchFamily="66" charset="-78"/>
            </a:endParaRPr>
          </a:p>
          <a:p>
            <a:r>
              <a:rPr lang="it-IT" sz="1100" dirty="0" smtClean="0">
                <a:latin typeface="Arabic Typesetting" pitchFamily="66" charset="-78"/>
                <a:cs typeface="Arabic Typesetting" pitchFamily="66" charset="-78"/>
              </a:rPr>
              <a:t>SCUOLA </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
            </a:r>
            <a:br>
              <a:rPr lang="it-IT" sz="1100" dirty="0" smtClean="0">
                <a:latin typeface="Arabic Typesetting" pitchFamily="66" charset="-78"/>
                <a:cs typeface="Arabic Typesetting" pitchFamily="66" charset="-78"/>
              </a:rPr>
            </a:br>
            <a:r>
              <a:rPr lang="it-IT" sz="1100" dirty="0" err="1" smtClean="0">
                <a:latin typeface="Arabic Typesetting" pitchFamily="66" charset="-78"/>
                <a:cs typeface="Arabic Typesetting" pitchFamily="66" charset="-78"/>
              </a:rPr>
              <a:t>DI</a:t>
            </a:r>
            <a:r>
              <a:rPr lang="it-IT" sz="1100" dirty="0" smtClean="0">
                <a:latin typeface="Arabic Typesetting" pitchFamily="66" charset="-78"/>
                <a:cs typeface="Arabic Typesetting" pitchFamily="66" charset="-78"/>
              </a:rPr>
              <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PAS</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S</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A</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T</a:t>
            </a:r>
            <a:br>
              <a:rPr lang="it-IT" sz="1100" dirty="0" smtClean="0">
                <a:latin typeface="Arabic Typesetting" pitchFamily="66" charset="-78"/>
                <a:cs typeface="Arabic Typesetting" pitchFamily="66" charset="-78"/>
              </a:rPr>
            </a:br>
            <a:r>
              <a:rPr lang="it-IT" sz="1100" dirty="0" smtClean="0">
                <a:latin typeface="Arabic Typesetting" pitchFamily="66" charset="-78"/>
                <a:cs typeface="Arabic Typesetting" pitchFamily="66" charset="-78"/>
              </a:rPr>
              <a:t>O</a:t>
            </a:r>
          </a:p>
        </p:txBody>
      </p:sp>
    </p:spTree>
  </p:cSld>
  <p:clrMapOvr>
    <a:masterClrMapping/>
  </p:clrMapOvr>
  <p:transition spd="med">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pc\Desktop\DOCUMENTI\ANNO SCOLASTICO 2013 - 2014\catanzaro fermi\log scuola.jpg"/>
          <p:cNvPicPr>
            <a:picLocks noChangeAspect="1" noChangeArrowheads="1"/>
          </p:cNvPicPr>
          <p:nvPr/>
        </p:nvPicPr>
        <p:blipFill>
          <a:blip r:embed="rId2" cstate="print"/>
          <a:srcRect/>
          <a:stretch>
            <a:fillRect/>
          </a:stretch>
        </p:blipFill>
        <p:spPr bwMode="auto">
          <a:xfrm>
            <a:off x="8100392" y="5661248"/>
            <a:ext cx="714375" cy="714375"/>
          </a:xfrm>
          <a:prstGeom prst="rect">
            <a:avLst/>
          </a:prstGeom>
          <a:noFill/>
          <a:ln w="9525">
            <a:noFill/>
            <a:miter lim="800000"/>
            <a:headEnd/>
            <a:tailEnd/>
          </a:ln>
        </p:spPr>
      </p:pic>
      <p:pic>
        <p:nvPicPr>
          <p:cNvPr id="3076" name="Picture 2" descr="C:\Users\pc\Desktop\DOCUMENTI\ANNO SCOLASTICO 2013 - 2014\catanzaro fermi\LINGUISTICO\fotografie alunni\Luigi Levato\1378194_624017540955016_1812324697_n.jpg"/>
          <p:cNvPicPr>
            <a:picLocks noChangeAspect="1" noChangeArrowheads="1"/>
          </p:cNvPicPr>
          <p:nvPr/>
        </p:nvPicPr>
        <p:blipFill>
          <a:blip r:embed="rId3" cstate="print"/>
          <a:stretch>
            <a:fillRect/>
          </a:stretch>
        </p:blipFill>
        <p:spPr bwMode="auto">
          <a:xfrm>
            <a:off x="983601" y="1124744"/>
            <a:ext cx="6528724" cy="4896543"/>
          </a:xfrm>
          <a:prstGeom prst="rect">
            <a:avLst/>
          </a:prstGeom>
          <a:noFill/>
          <a:ln w="9525">
            <a:noFill/>
            <a:miter lim="800000"/>
            <a:headEnd/>
            <a:tailEnd/>
          </a:ln>
        </p:spPr>
      </p:pic>
      <p:pic>
        <p:nvPicPr>
          <p:cNvPr id="8"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9" name="Picture 3" descr="C:\Users\pc\Desktop\DOCUMENTI\ANNO SCOLASTICO 2013 - 2014\catanzaro fermi\logo coesione.emf"/>
          <p:cNvPicPr>
            <a:picLocks noChangeAspect="1" noChangeArrowheads="1"/>
          </p:cNvPicPr>
          <p:nvPr/>
        </p:nvPicPr>
        <p:blipFill>
          <a:blip r:embed="rId5" cstate="print"/>
          <a:srcRect/>
          <a:stretch>
            <a:fillRect/>
          </a:stretch>
        </p:blipFill>
        <p:spPr bwMode="auto">
          <a:xfrm>
            <a:off x="8028384" y="2924944"/>
            <a:ext cx="936103" cy="825500"/>
          </a:xfrm>
          <a:prstGeom prst="rect">
            <a:avLst/>
          </a:prstGeom>
          <a:noFill/>
          <a:ln w="9525">
            <a:noFill/>
            <a:miter lim="800000"/>
            <a:headEnd/>
            <a:tailEnd/>
          </a:ln>
        </p:spPr>
      </p:pic>
      <p:pic>
        <p:nvPicPr>
          <p:cNvPr id="11" name="Immagine 1"/>
          <p:cNvPicPr>
            <a:picLocks noChangeAspect="1" noChangeArrowheads="1"/>
          </p:cNvPicPr>
          <p:nvPr/>
        </p:nvPicPr>
        <p:blipFill>
          <a:blip r:embed="rId6" cstate="print"/>
          <a:srcRect/>
          <a:stretch>
            <a:fillRect/>
          </a:stretch>
        </p:blipFill>
        <p:spPr bwMode="auto">
          <a:xfrm>
            <a:off x="2786063" y="285750"/>
            <a:ext cx="3143250" cy="500063"/>
          </a:xfrm>
          <a:prstGeom prst="rect">
            <a:avLst/>
          </a:prstGeom>
          <a:noFill/>
          <a:ln w="9525">
            <a:noFill/>
            <a:miter lim="800000"/>
            <a:headEnd/>
            <a:tailEnd/>
          </a:ln>
        </p:spPr>
      </p:pic>
      <p:sp>
        <p:nvSpPr>
          <p:cNvPr id="12" name="Rettangolo 3"/>
          <p:cNvSpPr>
            <a:spLocks noChangeArrowheads="1"/>
          </p:cNvSpPr>
          <p:nvPr/>
        </p:nvSpPr>
        <p:spPr bwMode="auto">
          <a:xfrm flipH="1">
            <a:off x="323528" y="1988840"/>
            <a:ext cx="288032" cy="3308598"/>
          </a:xfrm>
          <a:prstGeom prst="rect">
            <a:avLst/>
          </a:prstGeom>
          <a:noFill/>
          <a:ln w="9525">
            <a:noFill/>
            <a:miter lim="800000"/>
            <a:headEnd/>
            <a:tailEnd/>
          </a:ln>
        </p:spPr>
        <p:txBody>
          <a:bodyPr wrap="square">
            <a:spAutoFit/>
          </a:bodyPr>
          <a:lstStyle/>
          <a:p>
            <a:r>
              <a:rPr lang="it-IT" sz="1100" b="1" dirty="0" smtClean="0">
                <a:latin typeface="Arabic Typesetting" pitchFamily="66" charset="-78"/>
                <a:cs typeface="Arabic Typesetting" pitchFamily="66" charset="-78"/>
              </a:rPr>
              <a:t>A  </a:t>
            </a:r>
          </a:p>
          <a:p>
            <a:endParaRPr lang="it-IT" sz="1100" b="1" dirty="0" smtClean="0">
              <a:latin typeface="Arabic Typesetting" pitchFamily="66" charset="-78"/>
              <a:cs typeface="Arabic Typesetting" pitchFamily="66" charset="-78"/>
            </a:endParaRPr>
          </a:p>
          <a:p>
            <a:r>
              <a:rPr lang="it-IT" sz="1100" b="1" dirty="0" smtClean="0">
                <a:latin typeface="Arabic Typesetting" pitchFamily="66" charset="-78"/>
                <a:cs typeface="Arabic Typesetting" pitchFamily="66" charset="-78"/>
              </a:rPr>
              <a:t>SCUOLA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err="1" smtClean="0">
                <a:latin typeface="Arabic Typesetting" pitchFamily="66" charset="-78"/>
                <a:cs typeface="Arabic Typesetting" pitchFamily="66" charset="-78"/>
              </a:rPr>
              <a:t>DI</a:t>
            </a: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PAS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A</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T</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O</a:t>
            </a:r>
          </a:p>
        </p:txBody>
      </p:sp>
    </p:spTree>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pc\Desktop\DOCUMENTI\ANNO SCOLASTICO 2013 - 2014\catanzaro fermi\log scuola.jpg"/>
          <p:cNvPicPr>
            <a:picLocks noChangeAspect="1" noChangeArrowheads="1"/>
          </p:cNvPicPr>
          <p:nvPr/>
        </p:nvPicPr>
        <p:blipFill>
          <a:blip r:embed="rId2" cstate="print"/>
          <a:srcRect/>
          <a:stretch>
            <a:fillRect/>
          </a:stretch>
        </p:blipFill>
        <p:spPr bwMode="auto">
          <a:xfrm>
            <a:off x="8100392" y="5661248"/>
            <a:ext cx="714375" cy="714375"/>
          </a:xfrm>
          <a:prstGeom prst="rect">
            <a:avLst/>
          </a:prstGeom>
          <a:noFill/>
          <a:ln w="9525">
            <a:noFill/>
            <a:miter lim="800000"/>
            <a:headEnd/>
            <a:tailEnd/>
          </a:ln>
        </p:spPr>
      </p:pic>
      <p:pic>
        <p:nvPicPr>
          <p:cNvPr id="3076" name="Picture 2" descr="C:\Users\pc\Desktop\DOCUMENTI\ANNO SCOLASTICO 2013 - 2014\catanzaro fermi\LINGUISTICO\fotografie alunni\Luigi Levato\1378194_624017540955016_1812324697_n.jpg"/>
          <p:cNvPicPr>
            <a:picLocks noChangeAspect="1" noChangeArrowheads="1"/>
          </p:cNvPicPr>
          <p:nvPr/>
        </p:nvPicPr>
        <p:blipFill>
          <a:blip r:embed="rId3" cstate="print"/>
          <a:stretch>
            <a:fillRect/>
          </a:stretch>
        </p:blipFill>
        <p:spPr bwMode="auto">
          <a:xfrm>
            <a:off x="983601" y="1124744"/>
            <a:ext cx="6528724" cy="4896543"/>
          </a:xfrm>
          <a:prstGeom prst="rect">
            <a:avLst/>
          </a:prstGeom>
          <a:noFill/>
          <a:ln w="9525">
            <a:noFill/>
            <a:miter lim="800000"/>
            <a:headEnd/>
            <a:tailEnd/>
          </a:ln>
        </p:spPr>
      </p:pic>
      <p:pic>
        <p:nvPicPr>
          <p:cNvPr id="8"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9" name="Picture 3" descr="C:\Users\pc\Desktop\DOCUMENTI\ANNO SCOLASTICO 2013 - 2014\catanzaro fermi\logo coesione.emf"/>
          <p:cNvPicPr>
            <a:picLocks noChangeAspect="1" noChangeArrowheads="1"/>
          </p:cNvPicPr>
          <p:nvPr/>
        </p:nvPicPr>
        <p:blipFill>
          <a:blip r:embed="rId5" cstate="print"/>
          <a:srcRect/>
          <a:stretch>
            <a:fillRect/>
          </a:stretch>
        </p:blipFill>
        <p:spPr bwMode="auto">
          <a:xfrm>
            <a:off x="8028384" y="2924944"/>
            <a:ext cx="936103" cy="825500"/>
          </a:xfrm>
          <a:prstGeom prst="rect">
            <a:avLst/>
          </a:prstGeom>
          <a:noFill/>
          <a:ln w="9525">
            <a:noFill/>
            <a:miter lim="800000"/>
            <a:headEnd/>
            <a:tailEnd/>
          </a:ln>
        </p:spPr>
      </p:pic>
      <p:pic>
        <p:nvPicPr>
          <p:cNvPr id="11" name="Immagine 1"/>
          <p:cNvPicPr>
            <a:picLocks noChangeAspect="1" noChangeArrowheads="1"/>
          </p:cNvPicPr>
          <p:nvPr/>
        </p:nvPicPr>
        <p:blipFill>
          <a:blip r:embed="rId6" cstate="print"/>
          <a:srcRect/>
          <a:stretch>
            <a:fillRect/>
          </a:stretch>
        </p:blipFill>
        <p:spPr bwMode="auto">
          <a:xfrm>
            <a:off x="2786063" y="285750"/>
            <a:ext cx="3143250" cy="500063"/>
          </a:xfrm>
          <a:prstGeom prst="rect">
            <a:avLst/>
          </a:prstGeom>
          <a:noFill/>
          <a:ln w="9525">
            <a:noFill/>
            <a:miter lim="800000"/>
            <a:headEnd/>
            <a:tailEnd/>
          </a:ln>
        </p:spPr>
      </p:pic>
      <p:sp>
        <p:nvSpPr>
          <p:cNvPr id="12" name="Rettangolo 3"/>
          <p:cNvSpPr>
            <a:spLocks noChangeArrowheads="1"/>
          </p:cNvSpPr>
          <p:nvPr/>
        </p:nvSpPr>
        <p:spPr bwMode="auto">
          <a:xfrm flipH="1">
            <a:off x="323528" y="2060848"/>
            <a:ext cx="288032" cy="3308598"/>
          </a:xfrm>
          <a:prstGeom prst="rect">
            <a:avLst/>
          </a:prstGeom>
          <a:noFill/>
          <a:ln w="9525">
            <a:noFill/>
            <a:miter lim="800000"/>
            <a:headEnd/>
            <a:tailEnd/>
          </a:ln>
        </p:spPr>
        <p:txBody>
          <a:bodyPr wrap="square">
            <a:spAutoFit/>
          </a:bodyPr>
          <a:lstStyle/>
          <a:p>
            <a:r>
              <a:rPr lang="it-IT" sz="1100" b="1" dirty="0" smtClean="0">
                <a:latin typeface="Arabic Typesetting" pitchFamily="66" charset="-78"/>
                <a:cs typeface="Arabic Typesetting" pitchFamily="66" charset="-78"/>
              </a:rPr>
              <a:t>A  </a:t>
            </a:r>
          </a:p>
          <a:p>
            <a:endParaRPr lang="it-IT" sz="1100" b="1" dirty="0" smtClean="0">
              <a:latin typeface="Arabic Typesetting" pitchFamily="66" charset="-78"/>
              <a:cs typeface="Arabic Typesetting" pitchFamily="66" charset="-78"/>
            </a:endParaRPr>
          </a:p>
          <a:p>
            <a:r>
              <a:rPr lang="it-IT" sz="1100" b="1" dirty="0" smtClean="0">
                <a:latin typeface="Arabic Typesetting" pitchFamily="66" charset="-78"/>
                <a:cs typeface="Arabic Typesetting" pitchFamily="66" charset="-78"/>
              </a:rPr>
              <a:t>SCUOLA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err="1" smtClean="0">
                <a:latin typeface="Arabic Typesetting" pitchFamily="66" charset="-78"/>
                <a:cs typeface="Arabic Typesetting" pitchFamily="66" charset="-78"/>
              </a:rPr>
              <a:t>DI</a:t>
            </a: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PAS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A</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T</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O</a:t>
            </a: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pc\Desktop\DOCUMENTI\ANNO SCOLASTICO 2013 - 2014\catanzaro fermi\log scuola.jpg"/>
          <p:cNvPicPr>
            <a:picLocks noChangeAspect="1" noChangeArrowheads="1"/>
          </p:cNvPicPr>
          <p:nvPr/>
        </p:nvPicPr>
        <p:blipFill>
          <a:blip r:embed="rId2" cstate="print"/>
          <a:srcRect/>
          <a:stretch>
            <a:fillRect/>
          </a:stretch>
        </p:blipFill>
        <p:spPr bwMode="auto">
          <a:xfrm>
            <a:off x="8100392" y="5661248"/>
            <a:ext cx="714375" cy="714375"/>
          </a:xfrm>
          <a:prstGeom prst="rect">
            <a:avLst/>
          </a:prstGeom>
          <a:noFill/>
          <a:ln w="9525">
            <a:noFill/>
            <a:miter lim="800000"/>
            <a:headEnd/>
            <a:tailEnd/>
          </a:ln>
        </p:spPr>
      </p:pic>
      <p:pic>
        <p:nvPicPr>
          <p:cNvPr id="3076" name="Picture 2" descr="C:\Users\pc\Desktop\DOCUMENTI\ANNO SCOLASTICO 2013 - 2014\catanzaro fermi\LINGUISTICO\fotografie alunni\Luigi Levato\1378194_624017540955016_1812324697_n.jpg"/>
          <p:cNvPicPr>
            <a:picLocks noChangeAspect="1" noChangeArrowheads="1"/>
          </p:cNvPicPr>
          <p:nvPr/>
        </p:nvPicPr>
        <p:blipFill>
          <a:blip r:embed="rId3" cstate="print"/>
          <a:stretch>
            <a:fillRect/>
          </a:stretch>
        </p:blipFill>
        <p:spPr bwMode="auto">
          <a:xfrm>
            <a:off x="983601" y="1124744"/>
            <a:ext cx="6528724" cy="4896543"/>
          </a:xfrm>
          <a:prstGeom prst="rect">
            <a:avLst/>
          </a:prstGeom>
          <a:noFill/>
          <a:ln w="9525">
            <a:noFill/>
            <a:miter lim="800000"/>
            <a:headEnd/>
            <a:tailEnd/>
          </a:ln>
        </p:spPr>
      </p:pic>
      <p:pic>
        <p:nvPicPr>
          <p:cNvPr id="8"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9" name="Picture 3" descr="C:\Users\pc\Desktop\DOCUMENTI\ANNO SCOLASTICO 2013 - 2014\catanzaro fermi\logo coesione.emf"/>
          <p:cNvPicPr>
            <a:picLocks noChangeAspect="1" noChangeArrowheads="1"/>
          </p:cNvPicPr>
          <p:nvPr/>
        </p:nvPicPr>
        <p:blipFill>
          <a:blip r:embed="rId5" cstate="print"/>
          <a:srcRect/>
          <a:stretch>
            <a:fillRect/>
          </a:stretch>
        </p:blipFill>
        <p:spPr bwMode="auto">
          <a:xfrm>
            <a:off x="8028384" y="2924944"/>
            <a:ext cx="936103" cy="825500"/>
          </a:xfrm>
          <a:prstGeom prst="rect">
            <a:avLst/>
          </a:prstGeom>
          <a:noFill/>
          <a:ln w="9525">
            <a:noFill/>
            <a:miter lim="800000"/>
            <a:headEnd/>
            <a:tailEnd/>
          </a:ln>
        </p:spPr>
      </p:pic>
      <p:pic>
        <p:nvPicPr>
          <p:cNvPr id="11" name="Immagine 1"/>
          <p:cNvPicPr>
            <a:picLocks noChangeAspect="1" noChangeArrowheads="1"/>
          </p:cNvPicPr>
          <p:nvPr/>
        </p:nvPicPr>
        <p:blipFill>
          <a:blip r:embed="rId6" cstate="print"/>
          <a:srcRect/>
          <a:stretch>
            <a:fillRect/>
          </a:stretch>
        </p:blipFill>
        <p:spPr bwMode="auto">
          <a:xfrm>
            <a:off x="2786063" y="285750"/>
            <a:ext cx="3143250" cy="500063"/>
          </a:xfrm>
          <a:prstGeom prst="rect">
            <a:avLst/>
          </a:prstGeom>
          <a:noFill/>
          <a:ln w="9525">
            <a:noFill/>
            <a:miter lim="800000"/>
            <a:headEnd/>
            <a:tailEnd/>
          </a:ln>
        </p:spPr>
      </p:pic>
      <p:sp>
        <p:nvSpPr>
          <p:cNvPr id="12" name="Rettangolo 3"/>
          <p:cNvSpPr>
            <a:spLocks noChangeArrowheads="1"/>
          </p:cNvSpPr>
          <p:nvPr/>
        </p:nvSpPr>
        <p:spPr bwMode="auto">
          <a:xfrm flipH="1">
            <a:off x="323528" y="1988840"/>
            <a:ext cx="288032" cy="3308598"/>
          </a:xfrm>
          <a:prstGeom prst="rect">
            <a:avLst/>
          </a:prstGeom>
          <a:noFill/>
          <a:ln w="9525">
            <a:noFill/>
            <a:miter lim="800000"/>
            <a:headEnd/>
            <a:tailEnd/>
          </a:ln>
        </p:spPr>
        <p:txBody>
          <a:bodyPr wrap="square">
            <a:spAutoFit/>
          </a:bodyPr>
          <a:lstStyle/>
          <a:p>
            <a:r>
              <a:rPr lang="it-IT" sz="1100" b="1" dirty="0" smtClean="0">
                <a:latin typeface="Arabic Typesetting" pitchFamily="66" charset="-78"/>
                <a:cs typeface="Arabic Typesetting" pitchFamily="66" charset="-78"/>
              </a:rPr>
              <a:t>A  </a:t>
            </a:r>
          </a:p>
          <a:p>
            <a:endParaRPr lang="it-IT" sz="1100" b="1" dirty="0" smtClean="0">
              <a:latin typeface="Arabic Typesetting" pitchFamily="66" charset="-78"/>
              <a:cs typeface="Arabic Typesetting" pitchFamily="66" charset="-78"/>
            </a:endParaRPr>
          </a:p>
          <a:p>
            <a:r>
              <a:rPr lang="it-IT" sz="1100" b="1" dirty="0" smtClean="0">
                <a:latin typeface="Arabic Typesetting" pitchFamily="66" charset="-78"/>
                <a:cs typeface="Arabic Typesetting" pitchFamily="66" charset="-78"/>
              </a:rPr>
              <a:t>SCUOLA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err="1" smtClean="0">
                <a:latin typeface="Arabic Typesetting" pitchFamily="66" charset="-78"/>
                <a:cs typeface="Arabic Typesetting" pitchFamily="66" charset="-78"/>
              </a:rPr>
              <a:t>DI</a:t>
            </a: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PAS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S</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A</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T</a:t>
            </a:r>
            <a:br>
              <a:rPr lang="it-IT" sz="1100" b="1" dirty="0" smtClean="0">
                <a:latin typeface="Arabic Typesetting" pitchFamily="66" charset="-78"/>
                <a:cs typeface="Arabic Typesetting" pitchFamily="66" charset="-78"/>
              </a:rPr>
            </a:br>
            <a:r>
              <a:rPr lang="it-IT" sz="1100" b="1" dirty="0" smtClean="0">
                <a:latin typeface="Arabic Typesetting" pitchFamily="66" charset="-78"/>
                <a:cs typeface="Arabic Typesetting" pitchFamily="66" charset="-78"/>
              </a:rPr>
              <a:t>O</a:t>
            </a:r>
          </a:p>
        </p:txBody>
      </p:sp>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12776"/>
            <a:ext cx="6732766" cy="4752528"/>
          </a:xfrm>
        </p:spPr>
        <p:txBody>
          <a:bodyPr>
            <a:normAutofit fontScale="90000"/>
          </a:bodyPr>
          <a:lstStyle/>
          <a:p>
            <a:r>
              <a:rPr lang="it-IT" dirty="0" smtClean="0"/>
              <a:t>LE NECROPOLI</a:t>
            </a:r>
            <a:br>
              <a:rPr lang="it-IT" dirty="0" smtClean="0"/>
            </a:br>
            <a:r>
              <a:rPr lang="it-IT" dirty="0" smtClean="0"/>
              <a:t>Lungo i confini di </a:t>
            </a:r>
            <a:r>
              <a:rPr lang="it-IT" i="1" dirty="0" err="1" smtClean="0"/>
              <a:t>Scolacium</a:t>
            </a:r>
            <a:r>
              <a:rPr lang="it-IT" i="1" dirty="0" smtClean="0"/>
              <a:t> </a:t>
            </a:r>
            <a:r>
              <a:rPr lang="it-IT" dirty="0" smtClean="0"/>
              <a:t> furono costruite le cosiddette “ necropoli “ ovvero aree sacre destinate esclusivamente ai defunti, in quanto non era permessa la sepoltura all’interno della colonia. Attualmente, all’ interno dell’ area, si conoscono solo due necropoli: una lungo la parte nord-est e sud-est della colonia e l’altra nell’ area sud-ovest . Mentre la necropoli sud-est, utilizzata per un elevato numero di sepolture fino al III secolo d.C. , presenta numerosi gruppi di mausolei di forma diversa con  intorno altre sepolture di tipo diverso; quella nord-est, invece, presenta solamente tombe alla cappuccina, con tetto a spiovente. I mausolei di </a:t>
            </a:r>
            <a:r>
              <a:rPr lang="it-IT" i="1" dirty="0" err="1" smtClean="0"/>
              <a:t>Scolacium</a:t>
            </a:r>
            <a:r>
              <a:rPr lang="it-IT" i="1" dirty="0" smtClean="0"/>
              <a:t> </a:t>
            </a:r>
            <a:r>
              <a:rPr lang="it-IT" dirty="0" smtClean="0"/>
              <a:t>possono essere divisi in tre gruppi e tra essi emergono quello cilindrico con nicchia, nella Necropoli nord-ovest, quella cilindrica e il colombario nella necropoli sud- est. Di questi mausolei però è rimasta solo la struttura in muratura, mancante di ogni decorazione.</a:t>
            </a:r>
            <a:br>
              <a:rPr lang="it-IT" dirty="0" smtClean="0"/>
            </a:br>
            <a:endParaRPr lang="it-IT" dirty="0"/>
          </a:p>
        </p:txBody>
      </p:sp>
      <p:pic>
        <p:nvPicPr>
          <p:cNvPr id="3"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4" name="Picture 3" descr="C:\Users\pc\Desktop\DOCUMENTI\ANNO SCOLASTICO 2013 - 2014\catanzaro fermi\logo coesione.emf"/>
          <p:cNvPicPr>
            <a:picLocks noChangeAspect="1" noChangeArrowheads="1"/>
          </p:cNvPicPr>
          <p:nvPr/>
        </p:nvPicPr>
        <p:blipFill>
          <a:blip r:embed="rId3" cstate="print"/>
          <a:srcRect/>
          <a:stretch>
            <a:fillRect/>
          </a:stretch>
        </p:blipFill>
        <p:spPr bwMode="auto">
          <a:xfrm>
            <a:off x="8028384" y="2924944"/>
            <a:ext cx="936103" cy="825500"/>
          </a:xfrm>
          <a:prstGeom prst="rect">
            <a:avLst/>
          </a:prstGeom>
          <a:noFill/>
          <a:ln w="9525">
            <a:noFill/>
            <a:miter lim="800000"/>
            <a:headEnd/>
            <a:tailEnd/>
          </a:ln>
        </p:spPr>
      </p:pic>
      <p:pic>
        <p:nvPicPr>
          <p:cNvPr id="5"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6" name="Picture 2" descr="C:\Users\pc\Desktop\DOCUMENTI\ANNO SCOLASTICO 2013 - 2014\catanzaro fermi\log scuola.jpg"/>
          <p:cNvPicPr>
            <a:picLocks noChangeAspect="1" noChangeArrowheads="1"/>
          </p:cNvPicPr>
          <p:nvPr/>
        </p:nvPicPr>
        <p:blipFill>
          <a:blip r:embed="rId5" cstate="print"/>
          <a:srcRect/>
          <a:stretch>
            <a:fillRect/>
          </a:stretch>
        </p:blipFill>
        <p:spPr bwMode="auto">
          <a:xfrm>
            <a:off x="8100392" y="5661248"/>
            <a:ext cx="714375" cy="71437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785794"/>
            <a:ext cx="6732766" cy="5472608"/>
          </a:xfrm>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LA CITTA’ </a:t>
            </a:r>
            <a:r>
              <a:rPr lang="it-IT" dirty="0" err="1" smtClean="0"/>
              <a:t>DI</a:t>
            </a:r>
            <a:r>
              <a:rPr lang="it-IT" dirty="0" smtClean="0"/>
              <a:t> SCOLACIUM</a:t>
            </a:r>
            <a:br>
              <a:rPr lang="it-IT" dirty="0" smtClean="0"/>
            </a:br>
            <a:r>
              <a:rPr lang="it-IT" dirty="0" smtClean="0"/>
              <a:t>E’ </a:t>
            </a:r>
            <a:r>
              <a:rPr lang="it-IT" dirty="0" err="1" smtClean="0"/>
              <a:t>Ermano</a:t>
            </a:r>
            <a:r>
              <a:rPr lang="it-IT" dirty="0" smtClean="0"/>
              <a:t> </a:t>
            </a:r>
            <a:r>
              <a:rPr lang="it-IT" dirty="0" err="1" smtClean="0"/>
              <a:t>A.Arslan</a:t>
            </a:r>
            <a:r>
              <a:rPr lang="it-IT" dirty="0" smtClean="0"/>
              <a:t> ad offrirci una prima teoria sulla  ricostruzione della struttura urbanistica dell’antica colonia della magna Grecia” </a:t>
            </a:r>
            <a:r>
              <a:rPr lang="it-IT" dirty="0" err="1" smtClean="0"/>
              <a:t>Skylletion</a:t>
            </a:r>
            <a:r>
              <a:rPr lang="it-IT" dirty="0" smtClean="0"/>
              <a:t>” ,passata  poi sotto dominio romano rimanendo alla storia come </a:t>
            </a:r>
            <a:r>
              <a:rPr lang="it-IT" dirty="0" err="1" smtClean="0"/>
              <a:t>Scolacium</a:t>
            </a:r>
            <a:r>
              <a:rPr lang="it-IT" dirty="0" smtClean="0"/>
              <a:t> . Ne deriva che la città si organizzava su due reticoli urbani distinti a tratti sfasati e regolari . Le due parti si distribuivano su terrazze che discendevano pian piano verso il mare :</a:t>
            </a:r>
            <a:br>
              <a:rPr lang="it-IT" dirty="0" smtClean="0"/>
            </a:br>
            <a:r>
              <a:rPr lang="it-IT" dirty="0" smtClean="0"/>
              <a:t>-la prima si situava ad est sul nord di 42° e 30 ‘ ed è da attribuire all’arcaica </a:t>
            </a:r>
            <a:r>
              <a:rPr lang="it-IT" dirty="0" err="1" smtClean="0"/>
              <a:t>Skyllettiom</a:t>
            </a:r>
            <a:r>
              <a:rPr lang="it-IT" dirty="0" smtClean="0"/>
              <a:t>;</a:t>
            </a:r>
            <a:br>
              <a:rPr lang="it-IT" dirty="0" smtClean="0"/>
            </a:br>
            <a:r>
              <a:rPr lang="it-IT" dirty="0" smtClean="0"/>
              <a:t>-la seconda  riconducibile a </a:t>
            </a:r>
            <a:r>
              <a:rPr lang="it-IT" dirty="0" err="1" smtClean="0"/>
              <a:t>Scolacium</a:t>
            </a:r>
            <a:r>
              <a:rPr lang="it-IT" dirty="0" smtClean="0"/>
              <a:t> ,invece,era spostata di 16° a nord-est rispetto alla prima e pari quindi a 26° e 30’.</a:t>
            </a:r>
            <a:br>
              <a:rPr lang="it-IT" dirty="0" smtClean="0"/>
            </a:br>
            <a:r>
              <a:rPr lang="it-IT" dirty="0" smtClean="0"/>
              <a:t>Il foro di </a:t>
            </a:r>
            <a:r>
              <a:rPr lang="it-IT" dirty="0" err="1" smtClean="0"/>
              <a:t>Scolacium</a:t>
            </a:r>
            <a:r>
              <a:rPr lang="it-IT" dirty="0" smtClean="0"/>
              <a:t> costituiva la piazza centrale  della colonia ed era caratterizzato da una struttura rettangolare (m38,14 x 81,60) orientata a nord-ovest| sud –est.  </a:t>
            </a:r>
            <a:br>
              <a:rPr lang="it-IT" dirty="0" smtClean="0"/>
            </a:br>
            <a:r>
              <a:rPr lang="it-IT" dirty="0" smtClean="0"/>
              <a:t>A nord -ovest  del complesso era situato il “</a:t>
            </a:r>
            <a:r>
              <a:rPr lang="it-IT" dirty="0" err="1" smtClean="0"/>
              <a:t>decumanus</a:t>
            </a:r>
            <a:r>
              <a:rPr lang="it-IT" dirty="0" smtClean="0"/>
              <a:t> </a:t>
            </a:r>
            <a:r>
              <a:rPr lang="it-IT" dirty="0" err="1" smtClean="0"/>
              <a:t>maximus</a:t>
            </a:r>
            <a:r>
              <a:rPr lang="it-IT" dirty="0" smtClean="0"/>
              <a:t> “ovvero una delle strade principali   oltre il quale  si reggeva il “</a:t>
            </a:r>
            <a:r>
              <a:rPr lang="it-IT" dirty="0" err="1" smtClean="0"/>
              <a:t>Capitolium</a:t>
            </a:r>
            <a:r>
              <a:rPr lang="it-IT" dirty="0" smtClean="0"/>
              <a:t> “che costituiva il luogo di culto fondamentale della colonia romana.</a:t>
            </a:r>
            <a:br>
              <a:rPr lang="it-IT" dirty="0" smtClean="0"/>
            </a:br>
            <a:endParaRPr lang="it-IT" dirty="0"/>
          </a:p>
        </p:txBody>
      </p:sp>
      <p:pic>
        <p:nvPicPr>
          <p:cNvPr id="3"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4" name="Picture 3" descr="C:\Users\pc\Desktop\DOCUMENTI\ANNO SCOLASTICO 2013 - 2014\catanzaro fermi\logo coesione.emf"/>
          <p:cNvPicPr>
            <a:picLocks noChangeAspect="1" noChangeArrowheads="1"/>
          </p:cNvPicPr>
          <p:nvPr/>
        </p:nvPicPr>
        <p:blipFill>
          <a:blip r:embed="rId3" cstate="print"/>
          <a:srcRect/>
          <a:stretch>
            <a:fillRect/>
          </a:stretch>
        </p:blipFill>
        <p:spPr bwMode="auto">
          <a:xfrm>
            <a:off x="8028384" y="2924944"/>
            <a:ext cx="936103" cy="825500"/>
          </a:xfrm>
          <a:prstGeom prst="rect">
            <a:avLst/>
          </a:prstGeom>
          <a:noFill/>
          <a:ln w="9525">
            <a:noFill/>
            <a:miter lim="800000"/>
            <a:headEnd/>
            <a:tailEnd/>
          </a:ln>
        </p:spPr>
      </p:pic>
      <p:pic>
        <p:nvPicPr>
          <p:cNvPr id="5"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6" name="Picture 2" descr="C:\Users\pc\Desktop\DOCUMENTI\ANNO SCOLASTICO 2013 - 2014\catanzaro fermi\log scuola.jpg"/>
          <p:cNvPicPr>
            <a:picLocks noChangeAspect="1" noChangeArrowheads="1"/>
          </p:cNvPicPr>
          <p:nvPr/>
        </p:nvPicPr>
        <p:blipFill>
          <a:blip r:embed="rId5" cstate="print"/>
          <a:srcRect/>
          <a:stretch>
            <a:fillRect/>
          </a:stretch>
        </p:blipFill>
        <p:spPr bwMode="auto">
          <a:xfrm>
            <a:off x="8100392" y="5661248"/>
            <a:ext cx="714375" cy="714375"/>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84784"/>
            <a:ext cx="6732766" cy="4968552"/>
          </a:xfrm>
        </p:spPr>
        <p:txBody>
          <a:bodyPr>
            <a:normAutofit fontScale="90000"/>
          </a:bodyPr>
          <a:lstStyle/>
          <a:p>
            <a:r>
              <a:rPr lang="it-IT" dirty="0" smtClean="0"/>
              <a:t/>
            </a:r>
            <a:br>
              <a:rPr lang="it-IT" dirty="0" smtClean="0"/>
            </a:br>
            <a:r>
              <a:rPr lang="it-IT" dirty="0" smtClean="0"/>
              <a:t/>
            </a:r>
            <a:br>
              <a:rPr lang="it-IT" dirty="0" smtClean="0"/>
            </a:br>
            <a:r>
              <a:rPr lang="it-IT" dirty="0" smtClean="0"/>
              <a:t>Il FORO</a:t>
            </a:r>
            <a:br>
              <a:rPr lang="it-IT" dirty="0" smtClean="0"/>
            </a:br>
            <a:r>
              <a:rPr lang="it-IT" dirty="0" smtClean="0"/>
              <a:t>Il Foro, nell’Italia antica, era la piazza centrale  della colonia ed era caratterizzato da una struttura rettangolare; era un vasto spazio intorno al quale venivano costruiti i più importanti edifici della città. In un primo tempo (età repubblicana) gli edifici  avevano funzioni religiose, amministrative e commerciali; successivamente (età imperiale) parte degli edifici, dedicati alle attività commerciali, non hanno più questa funzione. Le nuove strutture sono dedicate al culto della famiglia imperiale, celebrato ovunque nel foro, grazie alle statue e alle iscrizioni.</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pic>
        <p:nvPicPr>
          <p:cNvPr id="3" name="Immagine 1"/>
          <p:cNvPicPr>
            <a:picLocks noChangeAspect="1" noChangeArrowheads="1"/>
          </p:cNvPicPr>
          <p:nvPr/>
        </p:nvPicPr>
        <p:blipFill>
          <a:blip r:embed="rId2" cstate="print"/>
          <a:srcRect/>
          <a:stretch>
            <a:fillRect/>
          </a:stretch>
        </p:blipFill>
        <p:spPr bwMode="auto">
          <a:xfrm>
            <a:off x="2786063" y="285750"/>
            <a:ext cx="3143250" cy="500063"/>
          </a:xfrm>
          <a:prstGeom prst="rect">
            <a:avLst/>
          </a:prstGeom>
          <a:noFill/>
          <a:ln w="9525">
            <a:noFill/>
            <a:miter lim="800000"/>
            <a:headEnd/>
            <a:tailEnd/>
          </a:ln>
        </p:spPr>
      </p:pic>
      <p:pic>
        <p:nvPicPr>
          <p:cNvPr id="4" name="Picture 3" descr="C:\Users\pc\Desktop\DOCUMENTI\ANNO SCOLASTICO 2013 - 2014\catanzaro fermi\logo coesione.emf"/>
          <p:cNvPicPr>
            <a:picLocks noChangeAspect="1" noChangeArrowheads="1"/>
          </p:cNvPicPr>
          <p:nvPr/>
        </p:nvPicPr>
        <p:blipFill>
          <a:blip r:embed="rId3" cstate="print"/>
          <a:srcRect/>
          <a:stretch>
            <a:fillRect/>
          </a:stretch>
        </p:blipFill>
        <p:spPr bwMode="auto">
          <a:xfrm>
            <a:off x="8028384" y="2924944"/>
            <a:ext cx="936103" cy="825500"/>
          </a:xfrm>
          <a:prstGeom prst="rect">
            <a:avLst/>
          </a:prstGeom>
          <a:noFill/>
          <a:ln w="9525">
            <a:noFill/>
            <a:miter lim="800000"/>
            <a:headEnd/>
            <a:tailEnd/>
          </a:ln>
        </p:spPr>
      </p:pic>
      <p:pic>
        <p:nvPicPr>
          <p:cNvPr id="5" name="Picture 4" descr="C:\Users\pc\Desktop\DOCUMENTI\ANNO SCOLASTICO 2013 - 2014\catanzaro fermi\LINGUISTICO\logo regione.emf"/>
          <p:cNvPicPr>
            <a:picLocks noChangeAspect="1" noChangeArrowheads="1"/>
          </p:cNvPicPr>
          <p:nvPr/>
        </p:nvPicPr>
        <p:blipFill>
          <a:blip r:embed="rId4" cstate="print"/>
          <a:srcRect/>
          <a:stretch>
            <a:fillRect/>
          </a:stretch>
        </p:blipFill>
        <p:spPr bwMode="auto">
          <a:xfrm>
            <a:off x="8100392" y="4365104"/>
            <a:ext cx="792088" cy="720080"/>
          </a:xfrm>
          <a:prstGeom prst="rect">
            <a:avLst/>
          </a:prstGeom>
          <a:noFill/>
          <a:ln w="9525">
            <a:noFill/>
            <a:miter lim="800000"/>
            <a:headEnd/>
            <a:tailEnd/>
          </a:ln>
        </p:spPr>
      </p:pic>
      <p:pic>
        <p:nvPicPr>
          <p:cNvPr id="6" name="Picture 2" descr="C:\Users\pc\Desktop\DOCUMENTI\ANNO SCOLASTICO 2013 - 2014\catanzaro fermi\log scuola.jpg"/>
          <p:cNvPicPr>
            <a:picLocks noChangeAspect="1" noChangeArrowheads="1"/>
          </p:cNvPicPr>
          <p:nvPr/>
        </p:nvPicPr>
        <p:blipFill>
          <a:blip r:embed="rId5" cstate="print"/>
          <a:srcRect/>
          <a:stretch>
            <a:fillRect/>
          </a:stretch>
        </p:blipFill>
        <p:spPr bwMode="auto">
          <a:xfrm>
            <a:off x="8100392" y="5661248"/>
            <a:ext cx="714375" cy="7143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483</TotalTime>
  <Words>110</Words>
  <Application>Microsoft Office PowerPoint</Application>
  <PresentationFormat>Presentazione su schermo (4:3)</PresentationFormat>
  <Paragraphs>38</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Terra</vt:lpstr>
      <vt:lpstr>Diapositiva 1</vt:lpstr>
      <vt:lpstr>Diapositiva 2</vt:lpstr>
      <vt:lpstr>Diapositiva 3</vt:lpstr>
      <vt:lpstr>Diapositiva 4</vt:lpstr>
      <vt:lpstr>Diapositiva 5</vt:lpstr>
      <vt:lpstr>Diapositiva 6</vt:lpstr>
      <vt:lpstr>LE NECROPOLI Lungo i confini di Scolacium  furono costruite le cosiddette “ necropoli “ ovvero aree sacre destinate esclusivamente ai defunti, in quanto non era permessa la sepoltura all’interno della colonia. Attualmente, all’ interno dell’ area, si conoscono solo due necropoli: una lungo la parte nord-est e sud-est della colonia e l’altra nell’ area sud-ovest . Mentre la necropoli sud-est, utilizzata per un elevato numero di sepolture fino al III secolo d.C. , presenta numerosi gruppi di mausolei di forma diversa con  intorno altre sepolture di tipo diverso; quella nord-est, invece, presenta solamente tombe alla cappuccina, con tetto a spiovente. I mausolei di Scolacium possono essere divisi in tre gruppi e tra essi emergono quello cilindrico con nicchia, nella Necropoli nord-ovest, quella cilindrica e il colombario nella necropoli sud- est. Di questi mausolei però è rimasta solo la struttura in muratura, mancante di ogni decorazione. </vt:lpstr>
      <vt:lpstr>   LA CITTA’ DI SCOLACIUM E’ Ermano A.Arslan ad offrirci una prima teoria sulla  ricostruzione della struttura urbanistica dell’antica colonia della magna Grecia” Skylletion” ,passata  poi sotto dominio romano rimanendo alla storia come Scolacium . Ne deriva che la città si organizzava su due reticoli urbani distinti a tratti sfasati e regolari . Le due parti si distribuivano su terrazze che discendevano pian piano verso il mare : -la prima si situava ad est sul nord di 42° e 30 ‘ ed è da attribuire all’arcaica Skyllettiom; -la seconda  riconducibile a Scolacium ,invece,era spostata di 16° a nord-est rispetto alla prima e pari quindi a 26° e 30’. Il foro di Scolacium costituiva la piazza centrale  della colonia ed era caratterizzato da una struttura rettangolare (m38,14 x 81,60) orientata a nord-ovest| sud –est.   A nord -ovest  del complesso era situato il “decumanus maximus “ovvero una delle strade principali   oltre il quale  si reggeva il “Capitolium “che costituiva il luogo di culto fondamentale della colonia romana. </vt:lpstr>
      <vt:lpstr>  Il FORO Il Foro, nell’Italia antica, era la piazza centrale  della colonia ed era caratterizzato da una struttura rettangolare; era un vasto spazio intorno al quale venivano costruiti i più importanti edifici della città. In un primo tempo (età repubblicana) gli edifici  avevano funzioni religiose, amministrative e commerciali; successivamente (età imperiale) parte degli edifici, dedicati alle attività commerciali, non hanno più questa funzione. Le nuove strutture sono dedicate al culto della famiglia imperiale, celebrato ovunque nel foro, grazie alle statue e alle iscrizioni.       </vt:lpstr>
      <vt:lpstr>         La fondazione della colonia Romana  La colonia Minerva Scolacium  rientra tra le fondazioni di Gaio Gracco insieme con Taranto, Capua e Cartagine. Di essa, come in tutte le altre fondazioni fatte da Caio Gracco,  viene messa in rilievo la mappa urbana, ovvero la posizione delle varie costruzioni, delle strade e dei ponti, che si basano su uno schema ben preciso formato da vie ferme e diritte. Scolacium, infatti, ha due importanti vie che vengono prese come punto di riferimento: quella che attraversa l’ istmo di Catanzaro e quella che attraversa la via costiera Jonica, tra Crotone e Caulonia. Una di queste vie principali è il decumanus maximus che  è orientato a nord-est/sud-ovest e si trova generalmente nell’area del Foro. L’ orientamento nord-sud, invece, coincide con il cardo  della colonia.  Minervia Scolacium  si sovrappone alla mappa urbana precedente, in quanto le due strade principali,  vengono inclinate di  16° circa verso nord-est. Con questa nuova mappa urbana vengono costruite nuove aree pubbliche e private, monumenti e altre costruzioni. </vt:lpstr>
      <vt:lpstr>       DA SKYLLETION A SCOLACIUM Nel sito della Rocelletta, identificato come Skylletion, risulta complicato ricostruire le vicende delle popolazioni greche. Già prima dell’arrivo dei Greci, la zona delimitata da Skylletion e Lametikòn confinava con l’Enotria; questa regione era governata da Italo e venne chiamata successivamente Italìa; La storia di Skylletion si intreccia  a quella di Menesteo (eroe ateniese), anche se altre fonti  affermano che si ricollega a quella di Ulisse. Della poleis greca di  Skilletion non si riescono a definire i confini a causa dell’arrivo dei romani. Da un punto di vista strategico, il mare può essere fondamentale: l’istmo catanzarese ( ovvero il punto più corto per passare da una costa all’altra) non sfuggì ne a Dionisio di Siracusa, che progettava di sbarrarlo per maggiore sicurezza, ne a Crasso nel momento in cui dovette fermare la ribellione contro Spartaco. Dai frammenti di ceramica giungono notizie riguardanti l’elevato livello di vita della popolazione di Skilletion quando facevano parte della Lega Italiota.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Admin</cp:lastModifiedBy>
  <cp:revision>57</cp:revision>
  <dcterms:created xsi:type="dcterms:W3CDTF">2013-10-14T07:57:44Z</dcterms:created>
  <dcterms:modified xsi:type="dcterms:W3CDTF">2014-06-04T07:29:22Z</dcterms:modified>
</cp:coreProperties>
</file>