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8" r:id="rId3"/>
    <p:sldId id="269" r:id="rId4"/>
    <p:sldId id="260" r:id="rId5"/>
    <p:sldId id="259" r:id="rId6"/>
    <p:sldId id="257" r:id="rId7"/>
    <p:sldId id="270" r:id="rId8"/>
    <p:sldId id="262" r:id="rId9"/>
    <p:sldId id="261" r:id="rId10"/>
    <p:sldId id="271" r:id="rId11"/>
    <p:sldId id="263" r:id="rId12"/>
    <p:sldId id="264" r:id="rId13"/>
    <p:sldId id="265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4A04E-6B12-4F6A-8070-64BBAA0F08EB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C451-2A50-48CF-A809-2C9CFC4950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949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BC451-2A50-48CF-A809-2C9CFC4950F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hyperlink" Target="http://www.iisfermi.gov.it/index.php?option=com_content&amp;view=article&amp;id=52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projects/eplus-project-details-page/?nodeRef=workspace://SpacesStore/73c14fd7-37c3-4455-9bf7-b2749ec4eb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140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i="1" dirty="0" smtClean="0">
                <a:solidFill>
                  <a:schemeClr val="accent2"/>
                </a:solidFill>
              </a:rPr>
              <a:t/>
            </a:r>
            <a:br>
              <a:rPr lang="en-US" sz="3100" i="1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accent2"/>
                </a:solidFill>
              </a:rPr>
              <a:t/>
            </a:r>
            <a:br>
              <a:rPr lang="en-US" sz="3100" i="1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bg1"/>
                </a:solidFill>
              </a:rPr>
              <a:t>Best practice results from Erasmus+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A European conference on Dissemination and Impact in the School Sector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it-IT" sz="3600" dirty="0" smtClean="0">
                <a:solidFill>
                  <a:srgbClr val="C00000"/>
                </a:solidFill>
              </a:rPr>
              <a:t/>
            </a:r>
            <a:br>
              <a:rPr lang="it-IT" sz="3600" dirty="0" smtClean="0">
                <a:solidFill>
                  <a:srgbClr val="C00000"/>
                </a:solidFill>
              </a:rPr>
            </a:br>
            <a:r>
              <a:rPr lang="it-IT" sz="3600" dirty="0" smtClean="0">
                <a:solidFill>
                  <a:srgbClr val="C00000"/>
                </a:solidFill>
              </a:rPr>
              <a:t/>
            </a:r>
            <a:br>
              <a:rPr lang="it-IT" sz="3600" dirty="0" smtClean="0">
                <a:solidFill>
                  <a:srgbClr val="C00000"/>
                </a:solidFill>
              </a:rPr>
            </a:br>
            <a:r>
              <a:rPr lang="it-IT" sz="2700" dirty="0" smtClean="0">
                <a:solidFill>
                  <a:srgbClr val="C00000"/>
                </a:solidFill>
              </a:rPr>
              <a:t>Bonn, May 17-19, 2017</a:t>
            </a:r>
            <a:br>
              <a:rPr lang="it-IT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 Promoting citizenship and common values</a:t>
            </a:r>
            <a:endParaRPr lang="it-IT" sz="2700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8215064" cy="27363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KA1 School Staff Mobility project </a:t>
            </a:r>
            <a:endParaRPr lang="it-I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 dei nuovi cittadini europei”</a:t>
            </a:r>
          </a:p>
          <a:p>
            <a:pPr algn="ctr"/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n.2014_1_IT02_KA101_000949 </a:t>
            </a:r>
          </a:p>
          <a:p>
            <a:pPr algn="ctr"/>
            <a:r>
              <a:rPr lang="it-I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Caterina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endParaRPr lang="it-IT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15616" y="3933055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71600" y="1124744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Obstacles</a:t>
            </a: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face:</a:t>
            </a:r>
          </a:p>
          <a:p>
            <a:pPr algn="ctr"/>
            <a:endParaRPr lang="it-IT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it-IT" sz="3600" b="1" dirty="0" err="1" smtClean="0">
                <a:solidFill>
                  <a:srgbClr val="00B0F0"/>
                </a:solidFill>
              </a:rPr>
              <a:t>External</a:t>
            </a:r>
            <a:r>
              <a:rPr lang="it-IT" sz="3600" b="1" dirty="0" smtClean="0">
                <a:solidFill>
                  <a:srgbClr val="00B0F0"/>
                </a:solidFill>
              </a:rPr>
              <a:t> </a:t>
            </a:r>
            <a:r>
              <a:rPr lang="it-IT" sz="3600" b="1" dirty="0" err="1" smtClean="0">
                <a:solidFill>
                  <a:srgbClr val="00B0F0"/>
                </a:solidFill>
              </a:rPr>
              <a:t>obstacles</a:t>
            </a:r>
            <a:endParaRPr lang="it-IT" sz="36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it-IT" sz="36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it-IT" sz="3600" b="1" dirty="0" err="1" smtClean="0">
                <a:solidFill>
                  <a:srgbClr val="00B0F0"/>
                </a:solidFill>
              </a:rPr>
              <a:t>Internal</a:t>
            </a:r>
            <a:r>
              <a:rPr lang="it-IT" sz="3600" b="1" dirty="0" smtClean="0">
                <a:solidFill>
                  <a:srgbClr val="00B0F0"/>
                </a:solidFill>
              </a:rPr>
              <a:t> </a:t>
            </a:r>
            <a:r>
              <a:rPr lang="it-IT" sz="3600" b="1" dirty="0" err="1" smtClean="0">
                <a:solidFill>
                  <a:srgbClr val="00B0F0"/>
                </a:solidFill>
              </a:rPr>
              <a:t>obstacles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836713"/>
            <a:ext cx="79928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obstacles: </a:t>
            </a:r>
            <a:endParaRPr lang="it-IT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 </a:t>
            </a:r>
            <a:endParaRPr lang="it-IT" sz="28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Geographical</a:t>
            </a:r>
            <a:r>
              <a:rPr lang="en-US" sz="28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(we live in a peripheral region. Europe is perceived as an abstract Wonderland)  Just to make an example , to get to France or to Austria we need more than 2 hours with a direct flight, but by train it would take more than 14 hours)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Economical </a:t>
            </a:r>
            <a:r>
              <a:rPr lang="en-US" sz="2000" b="1" dirty="0" smtClean="0">
                <a:solidFill>
                  <a:srgbClr val="7030A0"/>
                </a:solidFill>
              </a:rPr>
              <a:t>(Calabria is one of the poorest regions in Europe, a lot of families are coping with low living standards due to the current economic crisis)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Cultural backwardness</a:t>
            </a:r>
            <a:r>
              <a:rPr lang="en-US" sz="28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due to the lack of knowledge of other cultures and unwillingness to exchanges.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836713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obstacles: </a:t>
            </a:r>
            <a:endParaRPr lang="it-IT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 </a:t>
            </a:r>
            <a:endParaRPr lang="it-IT" sz="2800" dirty="0" smtClean="0"/>
          </a:p>
          <a:p>
            <a:pPr lvl="0"/>
            <a:r>
              <a:rPr lang="en-US" sz="2800" b="1" dirty="0" smtClean="0">
                <a:solidFill>
                  <a:srgbClr val="00B0F0"/>
                </a:solidFill>
              </a:rPr>
              <a:t>from teachers:</a:t>
            </a:r>
          </a:p>
          <a:p>
            <a:pPr lvl="0"/>
            <a:r>
              <a:rPr lang="en-US" sz="2800" b="1" dirty="0" smtClean="0">
                <a:solidFill>
                  <a:srgbClr val="7030A0"/>
                </a:solidFill>
              </a:rPr>
              <a:t>-</a:t>
            </a:r>
            <a:r>
              <a:rPr lang="en-US" sz="2000" b="1" dirty="0" smtClean="0">
                <a:solidFill>
                  <a:srgbClr val="7030A0"/>
                </a:solidFill>
              </a:rPr>
              <a:t>High average age (most teachers are between 50 and 62)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-Self-</a:t>
            </a:r>
            <a:r>
              <a:rPr lang="en-US" sz="2000" b="1" dirty="0" err="1" smtClean="0">
                <a:solidFill>
                  <a:srgbClr val="7030A0"/>
                </a:solidFill>
              </a:rPr>
              <a:t>centredness</a:t>
            </a:r>
            <a:r>
              <a:rPr lang="en-US" sz="2000" b="1" dirty="0" smtClean="0">
                <a:solidFill>
                  <a:srgbClr val="7030A0"/>
                </a:solidFill>
              </a:rPr>
              <a:t> (most  teachers are not particularly inclined to peer exchanges)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</a:t>
            </a:r>
            <a:r>
              <a:rPr lang="en-US" sz="2000" b="1" dirty="0" err="1" smtClean="0">
                <a:solidFill>
                  <a:srgbClr val="7030A0"/>
                </a:solidFill>
              </a:rPr>
              <a:t>Demotivation</a:t>
            </a:r>
            <a:r>
              <a:rPr lang="en-US" sz="2000" b="1" dirty="0" smtClean="0">
                <a:solidFill>
                  <a:srgbClr val="7030A0"/>
                </a:solidFill>
              </a:rPr>
              <a:t> of teachers and reluctance to participate in Lifelong learning training activities  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-Lack of organized team work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-Widespread </a:t>
            </a:r>
            <a:r>
              <a:rPr lang="en-US" sz="2000" b="1" dirty="0" err="1" smtClean="0">
                <a:solidFill>
                  <a:srgbClr val="7030A0"/>
                </a:solidFill>
              </a:rPr>
              <a:t>unsatisfaction</a:t>
            </a:r>
            <a:r>
              <a:rPr lang="en-US" sz="2000" b="1" dirty="0" smtClean="0">
                <a:solidFill>
                  <a:srgbClr val="7030A0"/>
                </a:solidFill>
              </a:rPr>
              <a:t> in daily work 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-Poor knowledge of foreign languages and cultures that leads to narrow-mindedness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-Use of traditional  teaching  approaches and low ITC skills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-Gap between academic programs and real life.</a:t>
            </a:r>
            <a:endParaRPr lang="it-IT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836713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obstacles: </a:t>
            </a:r>
            <a:endParaRPr lang="it-IT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</a:rPr>
              <a:t>from learners:</a:t>
            </a: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-Weak basic competence levels as proved by the low results in INVALSI tests ,Yearly national tests, which were  lower than the National average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-Low scores in university entry tests, particularly in the scientific fields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-Low wellness levels at school 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-Little empathy with teachers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-Little interest in learning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-Very little knowledge of Europe  and lack of awareness of being European citizens 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-Poor knowledge of foreign languages, compared to European peers</a:t>
            </a:r>
            <a:endParaRPr lang="en-US" sz="2800" dirty="0" smtClean="0"/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-Low digital skills (confined to their spare time alone)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lvl="0"/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-1" y="1124744"/>
          <a:ext cx="91440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48095">
                <a:tc>
                  <a:txBody>
                    <a:bodyPr/>
                    <a:lstStyle/>
                    <a:p>
                      <a:r>
                        <a:rPr lang="it-IT" dirty="0" smtClean="0"/>
                        <a:t>WEAKNESS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ACTION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RESULT</a:t>
                      </a:r>
                      <a:endParaRPr lang="it-IT" dirty="0"/>
                    </a:p>
                  </a:txBody>
                  <a:tcPr/>
                </a:tc>
              </a:tr>
              <a:tr h="1772917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Self-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centredness</a:t>
                      </a:r>
                      <a:endParaRPr kumimoji="0"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Unwillingness to exchanges</a:t>
                      </a:r>
                      <a:endParaRPr kumimoji="0"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Poor knowledge of European cultures and values</a:t>
                      </a:r>
                      <a:endParaRPr kumimoji="0"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Job shadowing 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Benchmarking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Creativity training courses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Training courses on new methodologies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through the use of ITC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Team working 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Sharing of good practices (use of digital learning platforms ,e.g.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Edmodo,as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a repository;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eTwinning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for training and learning)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Overcoming of physical and mind borders through virtual and real twinning projects 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Open-mindedness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Erasmus+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KA2 strategic partnerships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213048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Poor knowledge of foreign languages </a:t>
                      </a:r>
                      <a:endParaRPr kumimoji="0"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Impossibility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activate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CLIL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Language courses 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Job shadowing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CLIL methodology courses for subject teachers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Achievement of certified levels B1 and B2 in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English</a:t>
                      </a:r>
                      <a:r>
                        <a:rPr lang="it-IT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(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CEFR)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Activation of CLIL modules 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653180">
                <a:tc>
                  <a:txBody>
                    <a:bodyPr/>
                    <a:lstStyle/>
                    <a:p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Demotivation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learners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learning of new teaching methodologies through the use of ITC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learning new strategies to prevent dropping out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New learning environments thanks to new teaching/learning  approaches 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( cooperative learning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, project-based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learning , task-based learning, flipped classroom)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933114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Teaching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centred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contents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</a:t>
                      </a:r>
                      <a:r>
                        <a:rPr kumimoji="0"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job shadowing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Training courses on new methodologies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through the use of ITC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Open-mindedness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Curricula aiming at developing 21</a:t>
                      </a:r>
                      <a:r>
                        <a:rPr lang="en-US" sz="14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century life skills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65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Gap between academic programs and real life</a:t>
                      </a:r>
                      <a:endParaRPr kumimoji="0"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Job shadowing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Benchmarking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Entrepreneurship and Creativity training course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Training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courses 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Positive attitude to Lifelong learning 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Practice of new teaching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approaches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Work – related learning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programmes</a:t>
                      </a:r>
                      <a:endParaRPr lang="it-IT" sz="1400" b="1" dirty="0">
                        <a:solidFill>
                          <a:srgbClr val="0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-1" y="1212080"/>
          <a:ext cx="9144000" cy="1115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83400">
                <a:tc>
                  <a:txBody>
                    <a:bodyPr/>
                    <a:lstStyle/>
                    <a:p>
                      <a:r>
                        <a:rPr lang="it-IT" dirty="0" smtClean="0"/>
                        <a:t>INTERNAL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LOCAL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NATIONAL/</a:t>
                      </a:r>
                    </a:p>
                    <a:p>
                      <a:r>
                        <a:rPr lang="it-IT" dirty="0" smtClean="0"/>
                        <a:t>EUROPEAN</a:t>
                      </a:r>
                      <a:endParaRPr lang="it-IT" dirty="0"/>
                    </a:p>
                  </a:txBody>
                  <a:tcPr/>
                </a:tc>
              </a:tr>
              <a:tr h="157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Erasmus+ 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section created on the school website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containing all the details of the project and of each mobility</a:t>
                      </a:r>
                      <a:r>
                        <a:rPr kumimoji="0" lang="en-US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http://www.iisfermi.gov.it/index.php?option=com_content&amp;view=article&amp;id=527</a:t>
                      </a:r>
                      <a:endParaRPr kumimoji="0" lang="it-IT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Local newspapers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22 articles</a:t>
                      </a:r>
                      <a:endParaRPr kumimoji="0" lang="it-IT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b="1" u="sng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eTwinning</a:t>
                      </a:r>
                      <a:r>
                        <a:rPr kumimoji="0" lang="en-US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group:</a:t>
                      </a:r>
                      <a:endParaRPr kumimoji="0" lang="it-IT" sz="1800" b="1" u="sng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eTwinning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Erasmus+ KA1 mobility group (with posts about the courses inviting colleagues to visit the Erasmus+ section created on our school website)</a:t>
                      </a:r>
                      <a:endParaRPr kumimoji="0" lang="it-IT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078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Updated information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on the</a:t>
                      </a:r>
                      <a:r>
                        <a:rPr kumimoji="0" lang="en-US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the project 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 the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school website home page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Contact teacher 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4 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regional conferences and seminars on Erasmus+ and </a:t>
                      </a:r>
                      <a:r>
                        <a:rPr kumimoji="0" lang="en-US" sz="1800" b="1" u="sng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eTwinning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organized by the Regional School Authorities</a:t>
                      </a:r>
                      <a:endParaRPr kumimoji="0" lang="it-IT" sz="1800" b="1" u="sng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b="1" u="sng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kumimoji="0" lang="en-US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group: </a:t>
                      </a:r>
                      <a:endParaRPr kumimoji="0" lang="it-IT" sz="1800" b="1" u="sng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“Meeting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Ambasciatori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eTwinning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kumimoji="0" lang="it-IT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 (the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eTwinning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Italian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ambassadors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80751">
                <a:tc>
                  <a:txBody>
                    <a:bodyPr/>
                    <a:lstStyle/>
                    <a:p>
                      <a:r>
                        <a:rPr kumimoji="0" lang="it-IT" sz="1800" b="1" u="sng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kumimoji="0" lang="it-IT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kumimoji="0" lang="it-IT" sz="1800" b="1" u="sng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meetings</a:t>
                      </a:r>
                      <a:endParaRPr lang="it-IT" b="1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on site conference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about the implementation and the results of the project and K1 action awareness for local schools and stakeholders (at the end of the project in September 2016)</a:t>
                      </a:r>
                      <a:endParaRPr kumimoji="0" lang="it-IT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8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platform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“Erasmus+ project results”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http://ec.europa.eu/programmes/erasmus-plus/projects/#search/keyword=Per%20dei%20nuovi%20cittadini%20europei&amp;matchAllCountries=false</a:t>
                      </a:r>
                      <a:endParaRPr kumimoji="0" lang="it-IT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829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open day</a:t>
                      </a:r>
                      <a:endParaRPr kumimoji="0" lang="it-IT" sz="1800" b="1" u="sng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open day</a:t>
                      </a:r>
                      <a:endParaRPr lang="it-IT" u="sng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School Headmaster participation at “International Erasmus+ Conference”, Cologne, Germany</a:t>
                      </a:r>
                      <a:endParaRPr kumimoji="0" lang="it-IT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7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web TV</a:t>
                      </a:r>
                      <a:endParaRPr kumimoji="0" lang="it-IT" sz="1800" b="1" u="sng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web TV</a:t>
                      </a:r>
                      <a:endParaRPr lang="it-IT" u="sng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My participation at the  present conference!!!</a:t>
                      </a:r>
                      <a:endParaRPr kumimoji="0" lang="it-IT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331640" y="69269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DISSEMINATION: AT 3 LEVELS</a:t>
            </a:r>
            <a:endParaRPr lang="it-IT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6064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it-IT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836712"/>
            <a:ext cx="9144000" cy="72327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An online repository for teachers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Report on the scaffolding teaching method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in </a:t>
            </a:r>
            <a:r>
              <a:rPr lang="en-US" sz="1600" b="1" dirty="0" err="1" smtClean="0">
                <a:solidFill>
                  <a:srgbClr val="0070C0"/>
                </a:solidFill>
              </a:rPr>
              <a:t>Maths</a:t>
            </a:r>
            <a:r>
              <a:rPr lang="en-US" sz="1600" b="1" dirty="0" smtClean="0">
                <a:solidFill>
                  <a:srgbClr val="0070C0"/>
                </a:solidFill>
              </a:rPr>
              <a:t> according to scaffolding method (set Q)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in </a:t>
            </a:r>
            <a:r>
              <a:rPr lang="en-US" sz="1600" b="1" dirty="0" err="1" smtClean="0">
                <a:solidFill>
                  <a:srgbClr val="0070C0"/>
                </a:solidFill>
              </a:rPr>
              <a:t>Maths</a:t>
            </a:r>
            <a:r>
              <a:rPr lang="en-US" sz="1600" b="1" dirty="0" smtClean="0">
                <a:solidFill>
                  <a:srgbClr val="0070C0"/>
                </a:solidFill>
              </a:rPr>
              <a:t> according to scaffolding method (Polynomials)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CLIL on Social Studies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CLIL on Art History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the use of the eLearning platform  EDMODO in the teaching/learning process develop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CLIL in Psychology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in German as a foreign language (Levels B1/B2) according to the cooperative learning methodology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in </a:t>
            </a:r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US" sz="1600" b="1" dirty="0" smtClean="0">
                <a:solidFill>
                  <a:srgbClr val="0070C0"/>
                </a:solidFill>
              </a:rPr>
              <a:t>nglish as a  foreign language (Levels B1/B2) according to the cooperative learning  and problem solving methodologies.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</a:t>
            </a:r>
            <a:r>
              <a:rPr lang="en-US" sz="1600" b="1" smtClean="0">
                <a:solidFill>
                  <a:srgbClr val="0070C0"/>
                </a:solidFill>
              </a:rPr>
              <a:t>of a learning </a:t>
            </a:r>
            <a:r>
              <a:rPr lang="en-US" sz="1600" b="1" dirty="0" smtClean="0">
                <a:solidFill>
                  <a:srgbClr val="0070C0"/>
                </a:solidFill>
              </a:rPr>
              <a:t>unit according to  De Bono's methodology, developing creativity and preventing early drop out.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CLIL in </a:t>
            </a:r>
            <a:r>
              <a:rPr lang="en-US" sz="1600" b="1" dirty="0" err="1" smtClean="0">
                <a:solidFill>
                  <a:srgbClr val="0070C0"/>
                </a:solidFill>
              </a:rPr>
              <a:t>Maths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a learning unit in Law and Economics (developing entrepreneurship skills)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CLIL module in Biochemistry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An example of teaching/learning lab in Italian literature (Alessandro Manzoni)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 report on Swedish Educational System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 report on special classes for students with special needs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 Story map presentation of the project "for new European citizens"</a:t>
            </a:r>
          </a:p>
          <a:p>
            <a:endParaRPr lang="it-IT" sz="1600" dirty="0" smtClean="0">
              <a:solidFill>
                <a:srgbClr val="0070C0"/>
              </a:solidFill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magine 5" descr="Itali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381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llout 2 8"/>
          <p:cNvSpPr/>
          <p:nvPr/>
        </p:nvSpPr>
        <p:spPr>
          <a:xfrm>
            <a:off x="5076825" y="836613"/>
            <a:ext cx="2159000" cy="28082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414"/>
              <a:gd name="adj6" fmla="val -5227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9507" name="Picture 3" descr="Calabr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2159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2" descr="cartina_catanza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92375"/>
            <a:ext cx="19081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3" descr="satellite-lic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652963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H="1">
            <a:off x="6948488" y="3500438"/>
            <a:ext cx="576262" cy="19446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odotti calabr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736304" cy="2304256"/>
          </a:xfrm>
          <a:prstGeom prst="rect">
            <a:avLst/>
          </a:prstGeom>
        </p:spPr>
      </p:pic>
      <p:pic>
        <p:nvPicPr>
          <p:cNvPr id="3" name="Immagine 2" descr="Trop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6952"/>
            <a:ext cx="3024336" cy="2160240"/>
          </a:xfrm>
          <a:prstGeom prst="rect">
            <a:avLst/>
          </a:prstGeom>
        </p:spPr>
      </p:pic>
      <p:pic>
        <p:nvPicPr>
          <p:cNvPr id="4" name="Immagine 3" descr="ma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869160"/>
            <a:ext cx="2376264" cy="1772816"/>
          </a:xfrm>
          <a:prstGeom prst="rect">
            <a:avLst/>
          </a:prstGeom>
        </p:spPr>
      </p:pic>
      <p:pic>
        <p:nvPicPr>
          <p:cNvPr id="5" name="Immagine 4" descr="le Caste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20688"/>
            <a:ext cx="3203848" cy="2088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27089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Le </a:t>
            </a:r>
            <a:r>
              <a:rPr lang="it-IT" sz="1400" b="1" dirty="0" err="1" smtClean="0">
                <a:solidFill>
                  <a:schemeClr val="tx2"/>
                </a:solidFill>
              </a:rPr>
              <a:t>Castella</a:t>
            </a:r>
            <a:r>
              <a:rPr lang="it-IT" sz="1400" b="1" dirty="0" smtClean="0">
                <a:solidFill>
                  <a:schemeClr val="tx2"/>
                </a:solidFill>
              </a:rPr>
              <a:t>, </a:t>
            </a:r>
            <a:r>
              <a:rPr lang="it-IT" sz="1400" b="1" dirty="0" err="1" smtClean="0">
                <a:solidFill>
                  <a:schemeClr val="tx2"/>
                </a:solidFill>
              </a:rPr>
              <a:t>Ionian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sea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5157192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Tropea, </a:t>
            </a:r>
            <a:r>
              <a:rPr lang="it-IT" sz="1400" b="1" dirty="0" err="1" smtClean="0">
                <a:solidFill>
                  <a:schemeClr val="tx2"/>
                </a:solidFill>
              </a:rPr>
              <a:t>Tyrrhenian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sea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9" name="Immagine 8" descr="mare e pala ficod'in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764704"/>
            <a:ext cx="2771800" cy="1988840"/>
          </a:xfrm>
          <a:prstGeom prst="rect">
            <a:avLst/>
          </a:prstGeom>
        </p:spPr>
      </p:pic>
      <p:pic>
        <p:nvPicPr>
          <p:cNvPr id="10" name="Immagine 9" descr="parco_capo_colonna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1" y="620688"/>
            <a:ext cx="1944217" cy="122413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91880" y="1844824"/>
            <a:ext cx="57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tx2"/>
                </a:solidFill>
              </a:rPr>
              <a:t>Archeological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park</a:t>
            </a:r>
            <a:endParaRPr lang="it-IT" sz="1400" b="1" dirty="0" smtClean="0">
              <a:solidFill>
                <a:schemeClr val="tx2"/>
              </a:solidFill>
            </a:endParaRPr>
          </a:p>
          <a:p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of</a:t>
            </a:r>
            <a:r>
              <a:rPr lang="it-IT" sz="1400" b="1" dirty="0" smtClean="0">
                <a:solidFill>
                  <a:schemeClr val="tx2"/>
                </a:solidFill>
              </a:rPr>
              <a:t> Capo Colonna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13" name="Immagine 12" descr="Squilla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2780928"/>
            <a:ext cx="2466975" cy="184785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156176" y="4581128"/>
            <a:ext cx="25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        </a:t>
            </a:r>
            <a:r>
              <a:rPr lang="it-IT" sz="1400" b="1" dirty="0" smtClean="0">
                <a:solidFill>
                  <a:schemeClr val="tx2"/>
                </a:solidFill>
              </a:rPr>
              <a:t>Squillace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18" name="Immagine 17" descr="valli cup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4700" y="5013176"/>
            <a:ext cx="2019300" cy="119062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164288" y="6237312"/>
            <a:ext cx="198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Valli Cupe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20" name="Immagine 19" descr="Pentadattil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4653136"/>
            <a:ext cx="2232247" cy="1872207"/>
          </a:xfrm>
          <a:prstGeom prst="rect">
            <a:avLst/>
          </a:prstGeom>
        </p:spPr>
      </p:pic>
      <p:pic>
        <p:nvPicPr>
          <p:cNvPr id="21" name="Immagine 20" descr="BORGIA---PARCO-ARCHEOLOGICO-DI-SCOLACIUM-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5445224"/>
            <a:ext cx="2016224" cy="1152128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860032" y="64886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Pentadattilo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6550223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chemeClr val="tx2"/>
                </a:solidFill>
              </a:rPr>
              <a:t>Roccelletta</a:t>
            </a:r>
            <a:r>
              <a:rPr lang="it-IT" sz="1400" b="1" dirty="0" smtClean="0">
                <a:solidFill>
                  <a:schemeClr val="tx2"/>
                </a:solidFill>
              </a:rPr>
              <a:t> di Borgia</a:t>
            </a:r>
            <a:endParaRPr lang="it-IT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a destra con strisce 10"/>
          <p:cNvSpPr/>
          <p:nvPr/>
        </p:nvSpPr>
        <p:spPr>
          <a:xfrm rot="10800000">
            <a:off x="4788024" y="5877272"/>
            <a:ext cx="3600450" cy="504825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2579" name="Picture 3" descr="DSC_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4321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2" descr="fscn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765175"/>
            <a:ext cx="43211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WordArt 2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ISTITUTO </a:t>
            </a:r>
            <a:r>
              <a:rPr lang="it-IT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</a:t>
            </a:r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ISTRUZIONE SUPERIORE "E. FERMI"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0825" y="1196752"/>
            <a:ext cx="3097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LICEO SCIENTIFICO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Science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Curriculum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Sport Curriculum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19700" y="4437112"/>
            <a:ext cx="295275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984807"/>
                </a:solidFill>
                <a:latin typeface="+mj-lt"/>
              </a:rPr>
              <a:t>LICEO LINGUISTICO</a:t>
            </a:r>
          </a:p>
          <a:p>
            <a:pPr algn="ctr">
              <a:defRPr/>
            </a:pPr>
            <a:r>
              <a:rPr lang="it-IT" b="1" dirty="0">
                <a:solidFill>
                  <a:srgbClr val="984807"/>
                </a:solidFill>
                <a:latin typeface="+mj-lt"/>
              </a:rPr>
              <a:t>LICEO DELLE SCIENZE UMANE</a:t>
            </a:r>
          </a:p>
          <a:p>
            <a:pPr algn="ctr">
              <a:defRPr/>
            </a:pP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Foreign</a:t>
            </a:r>
            <a:r>
              <a:rPr lang="it-IT" b="1" dirty="0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Languages</a:t>
            </a:r>
            <a:r>
              <a:rPr lang="it-IT" b="1" dirty="0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 and </a:t>
            </a: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Human</a:t>
            </a:r>
            <a:r>
              <a:rPr lang="it-IT" b="1" dirty="0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 Science </a:t>
            </a: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curricula</a:t>
            </a:r>
            <a:endParaRPr lang="it-IT" b="1" dirty="0">
              <a:solidFill>
                <a:srgbClr val="984807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83568" y="980728"/>
            <a:ext cx="3024336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LICEO SCIENTIFICO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LICEO SPORTIVO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Science and Sport </a:t>
            </a:r>
            <a:r>
              <a:rPr lang="it-IT" b="1" dirty="0" err="1" smtClean="0">
                <a:solidFill>
                  <a:srgbClr val="C00000"/>
                </a:solidFill>
              </a:rPr>
              <a:t>curricula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539552" y="2348880"/>
            <a:ext cx="3600400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 descr="satellite-lic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2600325" cy="19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fscn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163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 descr="DSC_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644900"/>
            <a:ext cx="32448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Immagine 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313184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l ponte di 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60350"/>
            <a:ext cx="3609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CasellaDiTesto 6"/>
          <p:cNvSpPr txBox="1">
            <a:spLocks noChangeArrowheads="1"/>
          </p:cNvSpPr>
          <p:nvPr/>
        </p:nvSpPr>
        <p:spPr bwMode="auto">
          <a:xfrm>
            <a:off x="3707904" y="836613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rgbClr val="984807"/>
                </a:solidFill>
              </a:rPr>
              <a:t>CITY OF CATANZARO</a:t>
            </a:r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302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984807"/>
                </a:solidFill>
              </a:rPr>
              <a:t>CATANZARO</a:t>
            </a:r>
          </a:p>
          <a:p>
            <a:r>
              <a:rPr lang="it-IT" sz="2000" b="1" i="1">
                <a:solidFill>
                  <a:srgbClr val="984807"/>
                </a:solidFill>
              </a:rPr>
              <a:t>The bridge “MORANDI”</a:t>
            </a:r>
          </a:p>
        </p:txBody>
      </p:sp>
      <p:sp>
        <p:nvSpPr>
          <p:cNvPr id="150536" name="Text Box 12"/>
          <p:cNvSpPr txBox="1">
            <a:spLocks noChangeArrowheads="1"/>
          </p:cNvSpPr>
          <p:nvPr/>
        </p:nvSpPr>
        <p:spPr bwMode="auto">
          <a:xfrm>
            <a:off x="6084888" y="2349500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984807"/>
                </a:solidFill>
              </a:rPr>
              <a:t>CATANZARO LIDO</a:t>
            </a:r>
          </a:p>
          <a:p>
            <a:r>
              <a:rPr lang="it-IT" sz="2000" b="1" i="1">
                <a:solidFill>
                  <a:srgbClr val="984807"/>
                </a:solidFill>
              </a:rPr>
              <a:t>The promenade</a:t>
            </a:r>
            <a:r>
              <a:rPr lang="it-IT"/>
              <a:t> </a:t>
            </a:r>
          </a:p>
        </p:txBody>
      </p:sp>
      <p:sp>
        <p:nvSpPr>
          <p:cNvPr id="150537" name="Text Box 13"/>
          <p:cNvSpPr txBox="1">
            <a:spLocks noChangeArrowheads="1"/>
          </p:cNvSpPr>
          <p:nvPr/>
        </p:nvSpPr>
        <p:spPr bwMode="auto">
          <a:xfrm>
            <a:off x="827088" y="6237288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>
                <a:solidFill>
                  <a:srgbClr val="984807"/>
                </a:solidFill>
              </a:rPr>
              <a:t>ISTITUTO DI ISTRUZIONE SUPERIORE “E. FERMI”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ISTITUTO </a:t>
            </a:r>
            <a:r>
              <a:rPr 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ISTRUZIONE SUPERIORE</a:t>
            </a:r>
            <a:b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ENRICO FERMI, </a:t>
            </a:r>
            <a:br>
              <a:rPr lang="it-IT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Catanzaro, ITALY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/>
              <a:t> 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it-IT" sz="2800" b="1" dirty="0" smtClean="0">
                <a:solidFill>
                  <a:srgbClr val="0070C0"/>
                </a:solidFill>
              </a:rPr>
              <a:t>1214 </a:t>
            </a:r>
            <a:r>
              <a:rPr lang="it-IT" sz="2800" b="1" dirty="0" err="1" smtClean="0">
                <a:solidFill>
                  <a:srgbClr val="0070C0"/>
                </a:solidFill>
              </a:rPr>
              <a:t>pupils</a:t>
            </a:r>
            <a:r>
              <a:rPr lang="it-IT" sz="2800" b="1" dirty="0" smtClean="0">
                <a:solidFill>
                  <a:srgbClr val="0070C0"/>
                </a:solidFill>
              </a:rPr>
              <a:t>, 109 </a:t>
            </a:r>
            <a:r>
              <a:rPr lang="it-IT" sz="2800" b="1" dirty="0" err="1" smtClean="0">
                <a:solidFill>
                  <a:srgbClr val="0070C0"/>
                </a:solidFill>
              </a:rPr>
              <a:t>teachers</a:t>
            </a:r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Four main curricula: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Science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Sport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Human Science (with a Socio-economical option)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Foreign languages (with ESABAC option)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rasmus%20KA1%20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76400" cy="1412776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563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School Staff Mobility Project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Per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dei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nuovi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cittadini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europei</a:t>
            </a:r>
            <a:endParaRPr kumimoji="0" lang="en-US" sz="2400" b="1" i="1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For new European citizens</a:t>
            </a: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A two-year project (2014-2016)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43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mobilities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 realized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13 Job shadowing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30 training courses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12 European countries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 (England, </a:t>
            </a:r>
            <a:r>
              <a:rPr lang="en-US" sz="2400" b="1" dirty="0" smtClean="0">
                <a:solidFill>
                  <a:srgbClr val="0070C0"/>
                </a:solidFill>
                <a:ea typeface="MS Mincho" pitchFamily="49" charset="-128"/>
                <a:cs typeface="Times New Roman" pitchFamily="18" charset="0"/>
              </a:rPr>
              <a:t>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inland, Estonia, Lithuania, Sweden, France, Portugal, Spain, Slovenia, Ireland, Latvia; Germany)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MS Mincho" pitchFamily="49" charset="-128"/>
                <a:cs typeface="Times New Roman" pitchFamily="18" charset="0"/>
              </a:rPr>
              <a:t>Participants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Headmaster and 27 teachers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764704"/>
            <a:ext cx="82590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educational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it-IT" dirty="0" smtClean="0"/>
          </a:p>
          <a:p>
            <a:pPr algn="ctr"/>
            <a:r>
              <a:rPr lang="it-IT" sz="2800" b="1" dirty="0">
                <a:solidFill>
                  <a:srgbClr val="00B0F0"/>
                </a:solidFill>
              </a:rPr>
              <a:t>t</a:t>
            </a:r>
            <a:r>
              <a:rPr lang="it-IT" sz="2800" b="1" dirty="0" smtClean="0">
                <a:solidFill>
                  <a:srgbClr val="00B0F0"/>
                </a:solidFill>
              </a:rPr>
              <a:t>o educate </a:t>
            </a:r>
            <a:r>
              <a:rPr lang="it-IT" sz="2800" b="1" dirty="0" err="1" smtClean="0">
                <a:solidFill>
                  <a:srgbClr val="00B0F0"/>
                </a:solidFill>
              </a:rPr>
              <a:t>our</a:t>
            </a:r>
            <a:r>
              <a:rPr lang="it-IT" sz="2800" b="1" dirty="0" smtClean="0">
                <a:solidFill>
                  <a:srgbClr val="00B0F0"/>
                </a:solidFill>
              </a:rPr>
              <a:t> </a:t>
            </a:r>
            <a:r>
              <a:rPr lang="it-IT" sz="2800" b="1" dirty="0" err="1" smtClean="0">
                <a:solidFill>
                  <a:srgbClr val="00B0F0"/>
                </a:solidFill>
              </a:rPr>
              <a:t>pupils</a:t>
            </a:r>
            <a:r>
              <a:rPr lang="it-IT" sz="2800" b="1" dirty="0" smtClean="0">
                <a:solidFill>
                  <a:srgbClr val="00B0F0"/>
                </a:solidFill>
              </a:rPr>
              <a:t> to be</a:t>
            </a:r>
          </a:p>
          <a:p>
            <a:pPr algn="ctr"/>
            <a:r>
              <a:rPr lang="it-IT" sz="2800" b="1" i="1" dirty="0" smtClean="0">
                <a:solidFill>
                  <a:srgbClr val="00B0F0"/>
                </a:solidFill>
              </a:rPr>
              <a:t> </a:t>
            </a:r>
            <a:r>
              <a:rPr lang="it-IT" sz="3200" b="1" i="1" dirty="0" err="1" smtClean="0">
                <a:solidFill>
                  <a:srgbClr val="00B0F0"/>
                </a:solidFill>
              </a:rPr>
              <a:t>European</a:t>
            </a:r>
            <a:r>
              <a:rPr lang="it-IT" sz="3200" b="1" i="1" dirty="0" smtClean="0">
                <a:solidFill>
                  <a:srgbClr val="00B0F0"/>
                </a:solidFill>
              </a:rPr>
              <a:t> </a:t>
            </a:r>
            <a:r>
              <a:rPr lang="it-IT" sz="3200" b="1" i="1" dirty="0" err="1" smtClean="0">
                <a:solidFill>
                  <a:srgbClr val="00B0F0"/>
                </a:solidFill>
              </a:rPr>
              <a:t>citizens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sharing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Paris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Declaration</a:t>
            </a:r>
            <a:r>
              <a:rPr lang="it-IT" sz="2400" b="1" dirty="0" smtClean="0">
                <a:solidFill>
                  <a:srgbClr val="00B0F0"/>
                </a:solidFill>
              </a:rPr>
              <a:t> 2015 </a:t>
            </a:r>
            <a:r>
              <a:rPr lang="it-IT" sz="2400" b="1" dirty="0" err="1" smtClean="0">
                <a:solidFill>
                  <a:srgbClr val="00B0F0"/>
                </a:solidFill>
              </a:rPr>
              <a:t>values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such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as</a:t>
            </a:r>
            <a:r>
              <a:rPr lang="it-IT" sz="2400" b="1" i="1" dirty="0" smtClean="0">
                <a:solidFill>
                  <a:srgbClr val="00B0F0"/>
                </a:solidFill>
              </a:rPr>
              <a:t>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r>
              <a:rPr lang="it-IT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</a:t>
            </a:r>
            <a:r>
              <a:rPr lang="it-IT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non-discrimination</a:t>
            </a:r>
            <a:r>
              <a:rPr lang="it-IT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</a:t>
            </a:r>
            <a:r>
              <a:rPr lang="it-IT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it-IT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it-IT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dignity</a:t>
            </a:r>
            <a:endParaRPr lang="it-IT" sz="2800" b="1" i="1" dirty="0">
              <a:solidFill>
                <a:srgbClr val="00B0F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3933055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70C0"/>
                </a:solidFill>
              </a:rPr>
              <a:t>But</a:t>
            </a:r>
            <a:r>
              <a:rPr lang="it-IT" sz="2800" b="1" dirty="0" smtClean="0">
                <a:solidFill>
                  <a:srgbClr val="0070C0"/>
                </a:solidFill>
              </a:rPr>
              <a:t> in </a:t>
            </a:r>
            <a:r>
              <a:rPr lang="it-IT" sz="2800" b="1" dirty="0" err="1" smtClean="0">
                <a:solidFill>
                  <a:srgbClr val="0070C0"/>
                </a:solidFill>
              </a:rPr>
              <a:t>order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to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make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young</a:t>
            </a:r>
            <a:r>
              <a:rPr lang="it-IT" sz="2800" b="1" dirty="0" smtClean="0">
                <a:solidFill>
                  <a:srgbClr val="0070C0"/>
                </a:solidFill>
              </a:rPr>
              <a:t> people </a:t>
            </a:r>
            <a:r>
              <a:rPr lang="it-IT" sz="2800" b="1" dirty="0" err="1" smtClean="0">
                <a:solidFill>
                  <a:srgbClr val="0070C0"/>
                </a:solidFill>
              </a:rPr>
              <a:t>accomplish</a:t>
            </a:r>
            <a:r>
              <a:rPr lang="it-IT" sz="2800" b="1" dirty="0" smtClean="0">
                <a:solidFill>
                  <a:srgbClr val="0070C0"/>
                </a:solidFill>
              </a:rPr>
              <a:t> social, </a:t>
            </a:r>
            <a:r>
              <a:rPr lang="it-IT" sz="2800" b="1" dirty="0" err="1" smtClean="0">
                <a:solidFill>
                  <a:srgbClr val="0070C0"/>
                </a:solidFill>
              </a:rPr>
              <a:t>civic</a:t>
            </a:r>
            <a:r>
              <a:rPr lang="it-IT" sz="2800" b="1" dirty="0" smtClean="0">
                <a:solidFill>
                  <a:srgbClr val="0070C0"/>
                </a:solidFill>
              </a:rPr>
              <a:t> and intercultural </a:t>
            </a:r>
            <a:r>
              <a:rPr lang="it-IT" sz="2800" b="1" dirty="0" err="1" smtClean="0">
                <a:solidFill>
                  <a:srgbClr val="0070C0"/>
                </a:solidFill>
              </a:rPr>
              <a:t>competences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open-minded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980728"/>
            <a:ext cx="69127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 OF THE PROJECT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new European citizens</a:t>
            </a:r>
            <a:endParaRPr lang="en-US" sz="2000" i="1" dirty="0" smtClean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2132856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b="1" dirty="0" err="1" smtClean="0">
                <a:solidFill>
                  <a:srgbClr val="0070C0"/>
                </a:solidFill>
              </a:rPr>
              <a:t>Analysis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of</a:t>
            </a:r>
            <a:r>
              <a:rPr lang="it-IT" sz="2400" b="1" dirty="0" smtClean="0">
                <a:solidFill>
                  <a:srgbClr val="0070C0"/>
                </a:solidFill>
              </a:rPr>
              <a:t> CAF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0070C0"/>
                </a:solidFill>
              </a:rPr>
              <a:t>(</a:t>
            </a:r>
            <a:r>
              <a:rPr lang="it-IT" dirty="0" err="1" smtClean="0">
                <a:solidFill>
                  <a:srgbClr val="0070C0"/>
                </a:solidFill>
              </a:rPr>
              <a:t>now</a:t>
            </a:r>
            <a:r>
              <a:rPr lang="it-IT" dirty="0" smtClean="0">
                <a:solidFill>
                  <a:srgbClr val="0070C0"/>
                </a:solidFill>
              </a:rPr>
              <a:t> RAV)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                              </a:t>
            </a:r>
            <a:r>
              <a:rPr lang="it-IT" sz="2400" b="1" dirty="0" err="1" smtClean="0">
                <a:solidFill>
                  <a:srgbClr val="0070C0"/>
                </a:solidFill>
              </a:rPr>
              <a:t>-teachers</a:t>
            </a:r>
            <a:r>
              <a:rPr lang="it-IT" sz="2400" b="1" dirty="0" smtClean="0">
                <a:solidFill>
                  <a:srgbClr val="0070C0"/>
                </a:solidFill>
              </a:rPr>
              <a:t>’ </a:t>
            </a:r>
            <a:r>
              <a:rPr lang="it-IT" sz="2400" b="1" dirty="0" err="1" smtClean="0">
                <a:solidFill>
                  <a:srgbClr val="0070C0"/>
                </a:solidFill>
              </a:rPr>
              <a:t>weaknesses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70C0"/>
                </a:solidFill>
              </a:rPr>
              <a:t>                       </a:t>
            </a:r>
            <a:r>
              <a:rPr lang="it-IT" sz="2400" b="1" dirty="0" err="1" smtClean="0">
                <a:solidFill>
                  <a:srgbClr val="0070C0"/>
                </a:solidFill>
              </a:rPr>
              <a:t>-main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points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for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improvement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70C0"/>
                </a:solidFill>
              </a:rPr>
              <a:t>                       </a:t>
            </a:r>
            <a:r>
              <a:rPr lang="it-IT" sz="2400" b="1" dirty="0" err="1" smtClean="0">
                <a:solidFill>
                  <a:srgbClr val="0070C0"/>
                </a:solidFill>
              </a:rPr>
              <a:t>-pupils</a:t>
            </a:r>
            <a:r>
              <a:rPr lang="it-IT" sz="2400" b="1" dirty="0" smtClean="0">
                <a:solidFill>
                  <a:srgbClr val="0070C0"/>
                </a:solidFill>
              </a:rPr>
              <a:t>’ educational </a:t>
            </a:r>
            <a:r>
              <a:rPr lang="it-IT" sz="2400" b="1" dirty="0" err="1" smtClean="0">
                <a:solidFill>
                  <a:srgbClr val="0070C0"/>
                </a:solidFill>
              </a:rPr>
              <a:t>needs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70C0"/>
                </a:solidFill>
              </a:rPr>
              <a:t>                       </a:t>
            </a:r>
            <a:r>
              <a:rPr lang="it-IT" sz="2400" b="1" dirty="0" err="1" smtClean="0">
                <a:solidFill>
                  <a:srgbClr val="0070C0"/>
                </a:solidFill>
              </a:rPr>
              <a:t>-general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school</a:t>
            </a:r>
            <a:r>
              <a:rPr lang="it-IT" sz="2400" b="1" dirty="0" smtClean="0">
                <a:solidFill>
                  <a:srgbClr val="0070C0"/>
                </a:solidFill>
              </a:rPr>
              <a:t> educational </a:t>
            </a:r>
            <a:r>
              <a:rPr lang="it-IT" sz="2400" b="1" dirty="0" err="1" smtClean="0">
                <a:solidFill>
                  <a:srgbClr val="0070C0"/>
                </a:solidFill>
              </a:rPr>
              <a:t>aim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763</TotalTime>
  <Words>811</Words>
  <Application>Microsoft Office PowerPoint</Application>
  <PresentationFormat>Presentazione su schermo (4:3)</PresentationFormat>
  <Paragraphs>170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Equinozio</vt:lpstr>
      <vt:lpstr>  Best practice results from Erasmus+ A European conference on Dissemination and Impact in the School Sector   Bonn, May 17-19, 2017  Promoting citizenship and common values</vt:lpstr>
      <vt:lpstr>Diapositiva 2</vt:lpstr>
      <vt:lpstr>Diapositiva 3</vt:lpstr>
      <vt:lpstr>Diapositiva 4</vt:lpstr>
      <vt:lpstr>Diapositiva 5</vt:lpstr>
      <vt:lpstr>  ISTITUTO DI ISTRUZIONE SUPERIORE ENRICO FERMI,  Catanzaro, ITALY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Perlina</dc:creator>
  <cp:lastModifiedBy>Perlina</cp:lastModifiedBy>
  <cp:revision>102</cp:revision>
  <dcterms:created xsi:type="dcterms:W3CDTF">2017-05-10T11:31:00Z</dcterms:created>
  <dcterms:modified xsi:type="dcterms:W3CDTF">2017-05-14T18:26:03Z</dcterms:modified>
</cp:coreProperties>
</file>