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4" r:id="rId9"/>
    <p:sldId id="272" r:id="rId10"/>
    <p:sldId id="265" r:id="rId11"/>
    <p:sldId id="266" r:id="rId12"/>
    <p:sldId id="267" r:id="rId13"/>
    <p:sldId id="273" r:id="rId14"/>
    <p:sldId id="274" r:id="rId15"/>
    <p:sldId id="268" r:id="rId16"/>
    <p:sldId id="269" r:id="rId17"/>
    <p:sldId id="276" r:id="rId18"/>
    <p:sldId id="270" r:id="rId19"/>
    <p:sldId id="275" r:id="rId20"/>
    <p:sldId id="271" r:id="rId21"/>
    <p:sldId id="277" r:id="rId22"/>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1" d="2"/>
          <a:sy n="1" d="2"/>
        </p:scale>
        <p:origin x="-1476" y="-600"/>
      </p:cViewPr>
      <p:guideLst>
        <p:guide orient="horz" pos="2160"/>
        <p:guide pos="384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p:cNvSpPr>
            <a:spLocks noGrp="1"/>
          </p:cNvSpPr>
          <p:nvPr>
            <p:ph type="dt" sz="half" idx="10"/>
          </p:nvPr>
        </p:nvSpPr>
        <p:spPr/>
        <p:txBody>
          <a:bodyPr/>
          <a:lstStyle/>
          <a:p>
            <a:fld id="{40771E8B-6CA5-40B2-8038-0E112F3DAC1C}" type="datetimeFigureOut">
              <a:rPr lang="es-ES" smtClean="0"/>
              <a:pPr/>
              <a:t>29/10/2019</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F1556C4-DFC3-4611-A7CC-780699185E26}" type="slidenum">
              <a:rPr lang="es-ES" smtClean="0"/>
              <a:pPr/>
              <a:t>‹N›</a:t>
            </a:fld>
            <a:endParaRPr lang="es-ES"/>
          </a:p>
        </p:txBody>
      </p:sp>
    </p:spTree>
    <p:extLst>
      <p:ext uri="{BB962C8B-B14F-4D97-AF65-F5344CB8AC3E}">
        <p14:creationId xmlns:p14="http://schemas.microsoft.com/office/powerpoint/2010/main" xmlns="" val="22881914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40771E8B-6CA5-40B2-8038-0E112F3DAC1C}" type="datetimeFigureOut">
              <a:rPr lang="es-ES" smtClean="0"/>
              <a:pPr/>
              <a:t>29/10/2019</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F1556C4-DFC3-4611-A7CC-780699185E26}" type="slidenum">
              <a:rPr lang="es-ES" smtClean="0"/>
              <a:pPr/>
              <a:t>‹N›</a:t>
            </a:fld>
            <a:endParaRPr lang="es-ES"/>
          </a:p>
        </p:txBody>
      </p:sp>
    </p:spTree>
    <p:extLst>
      <p:ext uri="{BB962C8B-B14F-4D97-AF65-F5344CB8AC3E}">
        <p14:creationId xmlns:p14="http://schemas.microsoft.com/office/powerpoint/2010/main" xmlns="" val="5418632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40771E8B-6CA5-40B2-8038-0E112F3DAC1C}" type="datetimeFigureOut">
              <a:rPr lang="es-ES" smtClean="0"/>
              <a:pPr/>
              <a:t>29/10/2019</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F1556C4-DFC3-4611-A7CC-780699185E26}" type="slidenum">
              <a:rPr lang="es-ES" smtClean="0"/>
              <a:pPr/>
              <a:t>‹N›</a:t>
            </a:fld>
            <a:endParaRPr lang="es-ES"/>
          </a:p>
        </p:txBody>
      </p:sp>
    </p:spTree>
    <p:extLst>
      <p:ext uri="{BB962C8B-B14F-4D97-AF65-F5344CB8AC3E}">
        <p14:creationId xmlns:p14="http://schemas.microsoft.com/office/powerpoint/2010/main" xmlns="" val="2215096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40771E8B-6CA5-40B2-8038-0E112F3DAC1C}" type="datetimeFigureOut">
              <a:rPr lang="es-ES" smtClean="0"/>
              <a:pPr/>
              <a:t>29/10/2019</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F1556C4-DFC3-4611-A7CC-780699185E26}" type="slidenum">
              <a:rPr lang="es-ES" smtClean="0"/>
              <a:pPr/>
              <a:t>‹N›</a:t>
            </a:fld>
            <a:endParaRPr lang="es-ES"/>
          </a:p>
        </p:txBody>
      </p:sp>
    </p:spTree>
    <p:extLst>
      <p:ext uri="{BB962C8B-B14F-4D97-AF65-F5344CB8AC3E}">
        <p14:creationId xmlns:p14="http://schemas.microsoft.com/office/powerpoint/2010/main" xmlns="" val="33981744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40771E8B-6CA5-40B2-8038-0E112F3DAC1C}" type="datetimeFigureOut">
              <a:rPr lang="es-ES" smtClean="0"/>
              <a:pPr/>
              <a:t>29/10/2019</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F1556C4-DFC3-4611-A7CC-780699185E26}" type="slidenum">
              <a:rPr lang="es-ES" smtClean="0"/>
              <a:pPr/>
              <a:t>‹N›</a:t>
            </a:fld>
            <a:endParaRPr lang="es-ES"/>
          </a:p>
        </p:txBody>
      </p:sp>
    </p:spTree>
    <p:extLst>
      <p:ext uri="{BB962C8B-B14F-4D97-AF65-F5344CB8AC3E}">
        <p14:creationId xmlns:p14="http://schemas.microsoft.com/office/powerpoint/2010/main" xmlns="" val="23397005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p:cNvSpPr>
            <a:spLocks noGrp="1"/>
          </p:cNvSpPr>
          <p:nvPr>
            <p:ph type="dt" sz="half" idx="10"/>
          </p:nvPr>
        </p:nvSpPr>
        <p:spPr/>
        <p:txBody>
          <a:bodyPr/>
          <a:lstStyle/>
          <a:p>
            <a:fld id="{40771E8B-6CA5-40B2-8038-0E112F3DAC1C}" type="datetimeFigureOut">
              <a:rPr lang="es-ES" smtClean="0"/>
              <a:pPr/>
              <a:t>29/10/2019</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0F1556C4-DFC3-4611-A7CC-780699185E26}" type="slidenum">
              <a:rPr lang="es-ES" smtClean="0"/>
              <a:pPr/>
              <a:t>‹N›</a:t>
            </a:fld>
            <a:endParaRPr lang="es-ES"/>
          </a:p>
        </p:txBody>
      </p:sp>
    </p:spTree>
    <p:extLst>
      <p:ext uri="{BB962C8B-B14F-4D97-AF65-F5344CB8AC3E}">
        <p14:creationId xmlns:p14="http://schemas.microsoft.com/office/powerpoint/2010/main" xmlns="" val="9790298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p:cNvSpPr>
            <a:spLocks noGrp="1"/>
          </p:cNvSpPr>
          <p:nvPr>
            <p:ph type="dt" sz="half" idx="10"/>
          </p:nvPr>
        </p:nvSpPr>
        <p:spPr/>
        <p:txBody>
          <a:bodyPr/>
          <a:lstStyle/>
          <a:p>
            <a:fld id="{40771E8B-6CA5-40B2-8038-0E112F3DAC1C}" type="datetimeFigureOut">
              <a:rPr lang="es-ES" smtClean="0"/>
              <a:pPr/>
              <a:t>29/10/2019</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0F1556C4-DFC3-4611-A7CC-780699185E26}" type="slidenum">
              <a:rPr lang="es-ES" smtClean="0"/>
              <a:pPr/>
              <a:t>‹N›</a:t>
            </a:fld>
            <a:endParaRPr lang="es-ES"/>
          </a:p>
        </p:txBody>
      </p:sp>
    </p:spTree>
    <p:extLst>
      <p:ext uri="{BB962C8B-B14F-4D97-AF65-F5344CB8AC3E}">
        <p14:creationId xmlns:p14="http://schemas.microsoft.com/office/powerpoint/2010/main" xmlns="" val="17523942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fecha 2"/>
          <p:cNvSpPr>
            <a:spLocks noGrp="1"/>
          </p:cNvSpPr>
          <p:nvPr>
            <p:ph type="dt" sz="half" idx="10"/>
          </p:nvPr>
        </p:nvSpPr>
        <p:spPr/>
        <p:txBody>
          <a:bodyPr/>
          <a:lstStyle/>
          <a:p>
            <a:fld id="{40771E8B-6CA5-40B2-8038-0E112F3DAC1C}" type="datetimeFigureOut">
              <a:rPr lang="es-ES" smtClean="0"/>
              <a:pPr/>
              <a:t>29/10/2019</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0F1556C4-DFC3-4611-A7CC-780699185E26}" type="slidenum">
              <a:rPr lang="es-ES" smtClean="0"/>
              <a:pPr/>
              <a:t>‹N›</a:t>
            </a:fld>
            <a:endParaRPr lang="es-ES"/>
          </a:p>
        </p:txBody>
      </p:sp>
    </p:spTree>
    <p:extLst>
      <p:ext uri="{BB962C8B-B14F-4D97-AF65-F5344CB8AC3E}">
        <p14:creationId xmlns:p14="http://schemas.microsoft.com/office/powerpoint/2010/main" xmlns="" val="36306586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40771E8B-6CA5-40B2-8038-0E112F3DAC1C}" type="datetimeFigureOut">
              <a:rPr lang="es-ES" smtClean="0"/>
              <a:pPr/>
              <a:t>29/10/2019</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0F1556C4-DFC3-4611-A7CC-780699185E26}" type="slidenum">
              <a:rPr lang="es-ES" smtClean="0"/>
              <a:pPr/>
              <a:t>‹N›</a:t>
            </a:fld>
            <a:endParaRPr lang="es-ES"/>
          </a:p>
        </p:txBody>
      </p:sp>
    </p:spTree>
    <p:extLst>
      <p:ext uri="{BB962C8B-B14F-4D97-AF65-F5344CB8AC3E}">
        <p14:creationId xmlns:p14="http://schemas.microsoft.com/office/powerpoint/2010/main" xmlns="" val="36823756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40771E8B-6CA5-40B2-8038-0E112F3DAC1C}" type="datetimeFigureOut">
              <a:rPr lang="es-ES" smtClean="0"/>
              <a:pPr/>
              <a:t>29/10/2019</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0F1556C4-DFC3-4611-A7CC-780699185E26}" type="slidenum">
              <a:rPr lang="es-ES" smtClean="0"/>
              <a:pPr/>
              <a:t>‹N›</a:t>
            </a:fld>
            <a:endParaRPr lang="es-ES"/>
          </a:p>
        </p:txBody>
      </p:sp>
    </p:spTree>
    <p:extLst>
      <p:ext uri="{BB962C8B-B14F-4D97-AF65-F5344CB8AC3E}">
        <p14:creationId xmlns:p14="http://schemas.microsoft.com/office/powerpoint/2010/main" xmlns="" val="13604498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40771E8B-6CA5-40B2-8038-0E112F3DAC1C}" type="datetimeFigureOut">
              <a:rPr lang="es-ES" smtClean="0"/>
              <a:pPr/>
              <a:t>29/10/2019</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0F1556C4-DFC3-4611-A7CC-780699185E26}" type="slidenum">
              <a:rPr lang="es-ES" smtClean="0"/>
              <a:pPr/>
              <a:t>‹N›</a:t>
            </a:fld>
            <a:endParaRPr lang="es-ES"/>
          </a:p>
        </p:txBody>
      </p:sp>
    </p:spTree>
    <p:extLst>
      <p:ext uri="{BB962C8B-B14F-4D97-AF65-F5344CB8AC3E}">
        <p14:creationId xmlns:p14="http://schemas.microsoft.com/office/powerpoint/2010/main" xmlns="" val="3836035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771E8B-6CA5-40B2-8038-0E112F3DAC1C}" type="datetimeFigureOut">
              <a:rPr lang="es-ES" smtClean="0"/>
              <a:pPr/>
              <a:t>29/10/2019</a:t>
            </a:fld>
            <a:endParaRPr lang="es-E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1556C4-DFC3-4611-A7CC-780699185E26}" type="slidenum">
              <a:rPr lang="es-ES" smtClean="0"/>
              <a:pPr/>
              <a:t>‹N›</a:t>
            </a:fld>
            <a:endParaRPr lang="es-ES"/>
          </a:p>
        </p:txBody>
      </p:sp>
    </p:spTree>
    <p:extLst>
      <p:ext uri="{BB962C8B-B14F-4D97-AF65-F5344CB8AC3E}">
        <p14:creationId xmlns:p14="http://schemas.microsoft.com/office/powerpoint/2010/main" xmlns="" val="29331189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jpeg"/></Relationships>
</file>

<file path=ppt/slides/_rels/slide1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 Id="rId5" Type="http://schemas.openxmlformats.org/officeDocument/2006/relationships/image" Target="../media/image32.jpeg"/><Relationship Id="rId4" Type="http://schemas.openxmlformats.org/officeDocument/2006/relationships/image" Target="../media/image31.jpeg"/></Relationships>
</file>

<file path=ppt/slides/_rels/slide1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1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823AC064-BC96-4F32-8AE1-B2FD3875482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396882" y="280374"/>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p:cNvSpPr>
            <a:spLocks noGrp="1"/>
          </p:cNvSpPr>
          <p:nvPr>
            <p:ph type="ctrTitle"/>
          </p:nvPr>
        </p:nvSpPr>
        <p:spPr>
          <a:xfrm>
            <a:off x="546351" y="433545"/>
            <a:ext cx="11139854" cy="930447"/>
          </a:xfrm>
        </p:spPr>
        <p:txBody>
          <a:bodyPr>
            <a:normAutofit/>
          </a:bodyPr>
          <a:lstStyle/>
          <a:p>
            <a:r>
              <a:rPr lang="es-ES" sz="5400">
                <a:solidFill>
                  <a:srgbClr val="FFFFFF"/>
                </a:solidFill>
                <a:cs typeface="Calibri Light"/>
              </a:rPr>
              <a:t>Carla Simarro Carrión</a:t>
            </a:r>
            <a:endParaRPr lang="es-ES" sz="5400">
              <a:solidFill>
                <a:srgbClr val="FFFFFF"/>
              </a:solidFill>
            </a:endParaRPr>
          </a:p>
        </p:txBody>
      </p:sp>
      <p:sp>
        <p:nvSpPr>
          <p:cNvPr id="3" name="Subtítulo 2"/>
          <p:cNvSpPr>
            <a:spLocks noGrp="1"/>
          </p:cNvSpPr>
          <p:nvPr>
            <p:ph type="subTitle" idx="1"/>
          </p:nvPr>
        </p:nvSpPr>
        <p:spPr>
          <a:xfrm>
            <a:off x="1544278" y="1645723"/>
            <a:ext cx="9144000" cy="420001"/>
          </a:xfrm>
        </p:spPr>
        <p:txBody>
          <a:bodyPr vert="horz" lIns="91440" tIns="45720" rIns="91440" bIns="45720" rtlCol="0" anchor="t">
            <a:normAutofit/>
          </a:bodyPr>
          <a:lstStyle/>
          <a:p>
            <a:r>
              <a:rPr lang="es-ES" sz="2000">
                <a:solidFill>
                  <a:srgbClr val="86E1FB"/>
                </a:solidFill>
                <a:cs typeface="Calibri"/>
              </a:rPr>
              <a:t>IES Federico García Lorca/ IIS Enrico Fermi</a:t>
            </a:r>
            <a:endParaRPr lang="es-ES" sz="2000">
              <a:solidFill>
                <a:srgbClr val="86E1FB"/>
              </a:solidFill>
            </a:endParaRPr>
          </a:p>
        </p:txBody>
      </p:sp>
      <p:cxnSp>
        <p:nvCxnSpPr>
          <p:cNvPr id="13" name="Straight Connector 12">
            <a:extLst>
              <a:ext uri="{FF2B5EF4-FFF2-40B4-BE49-F238E27FC236}">
                <a16:creationId xmlns:a16="http://schemas.microsoft.com/office/drawing/2014/main" xmlns="" id="{7E7C77BC-7138-40B1-A15B-20F57A494629}"/>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2230078" y="1522292"/>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6" name="Imagen 6">
            <a:extLst>
              <a:ext uri="{FF2B5EF4-FFF2-40B4-BE49-F238E27FC236}">
                <a16:creationId xmlns:a16="http://schemas.microsoft.com/office/drawing/2014/main" xmlns="" id="{4E11D46E-0EA7-478D-864E-10E04F08411A}"/>
              </a:ext>
            </a:extLst>
          </p:cNvPr>
          <p:cNvPicPr>
            <a:picLocks noChangeAspect="1"/>
          </p:cNvPicPr>
          <p:nvPr/>
        </p:nvPicPr>
        <p:blipFill>
          <a:blip r:embed="rId2" cstate="print"/>
          <a:stretch>
            <a:fillRect/>
          </a:stretch>
        </p:blipFill>
        <p:spPr>
          <a:xfrm>
            <a:off x="1160647" y="2426818"/>
            <a:ext cx="3797756" cy="3997637"/>
          </a:xfrm>
          <a:prstGeom prst="rect">
            <a:avLst/>
          </a:prstGeom>
        </p:spPr>
      </p:pic>
      <p:cxnSp>
        <p:nvCxnSpPr>
          <p:cNvPr id="15" name="Straight Connector 14">
            <a:extLst>
              <a:ext uri="{FF2B5EF4-FFF2-40B4-BE49-F238E27FC236}">
                <a16:creationId xmlns:a16="http://schemas.microsoft.com/office/drawing/2014/main" xmlns="" id="{DB146403-F3D6-484B-B2ED-97F9565D037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611627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4" name="Imagen 4">
            <a:extLst>
              <a:ext uri="{FF2B5EF4-FFF2-40B4-BE49-F238E27FC236}">
                <a16:creationId xmlns:a16="http://schemas.microsoft.com/office/drawing/2014/main" xmlns="" id="{16065411-A514-4E6A-B5A3-4266B150D544}"/>
              </a:ext>
            </a:extLst>
          </p:cNvPr>
          <p:cNvPicPr>
            <a:picLocks noChangeAspect="1"/>
          </p:cNvPicPr>
          <p:nvPr/>
        </p:nvPicPr>
        <p:blipFill>
          <a:blip r:embed="rId3" cstate="print"/>
          <a:stretch>
            <a:fillRect/>
          </a:stretch>
        </p:blipFill>
        <p:spPr>
          <a:xfrm>
            <a:off x="6445073" y="2741122"/>
            <a:ext cx="5455917" cy="3369028"/>
          </a:xfrm>
          <a:prstGeom prst="rect">
            <a:avLst/>
          </a:prstGeom>
        </p:spPr>
      </p:pic>
      <p:pic>
        <p:nvPicPr>
          <p:cNvPr id="8" name="Imagen 8">
            <a:extLst>
              <a:ext uri="{FF2B5EF4-FFF2-40B4-BE49-F238E27FC236}">
                <a16:creationId xmlns:a16="http://schemas.microsoft.com/office/drawing/2014/main" xmlns="" id="{CAF3FAC3-98A2-4E0D-8051-0C605064E903}"/>
              </a:ext>
            </a:extLst>
          </p:cNvPr>
          <p:cNvPicPr>
            <a:picLocks noChangeAspect="1"/>
          </p:cNvPicPr>
          <p:nvPr/>
        </p:nvPicPr>
        <p:blipFill>
          <a:blip r:embed="rId4" cstate="print"/>
          <a:stretch>
            <a:fillRect/>
          </a:stretch>
        </p:blipFill>
        <p:spPr>
          <a:xfrm>
            <a:off x="2524665" y="1522117"/>
            <a:ext cx="816634" cy="550109"/>
          </a:xfrm>
          <a:prstGeom prst="rect">
            <a:avLst/>
          </a:prstGeom>
        </p:spPr>
      </p:pic>
      <p:pic>
        <p:nvPicPr>
          <p:cNvPr id="10" name="Imagen 11" descr="Imagen que contiene tabla&#10;&#10;Descripción generada con confianza muy alta">
            <a:extLst>
              <a:ext uri="{FF2B5EF4-FFF2-40B4-BE49-F238E27FC236}">
                <a16:creationId xmlns:a16="http://schemas.microsoft.com/office/drawing/2014/main" xmlns="" id="{8B00A7C5-485F-46E2-AD03-4EEEB9390D25}"/>
              </a:ext>
            </a:extLst>
          </p:cNvPr>
          <p:cNvPicPr>
            <a:picLocks noChangeAspect="1"/>
          </p:cNvPicPr>
          <p:nvPr/>
        </p:nvPicPr>
        <p:blipFill>
          <a:blip r:embed="rId5" cstate="print"/>
          <a:stretch>
            <a:fillRect/>
          </a:stretch>
        </p:blipFill>
        <p:spPr>
          <a:xfrm>
            <a:off x="9181381" y="1552160"/>
            <a:ext cx="787880" cy="533153"/>
          </a:xfrm>
          <a:prstGeom prst="rect">
            <a:avLst/>
          </a:prstGeom>
        </p:spPr>
      </p:pic>
    </p:spTree>
    <p:extLst>
      <p:ext uri="{BB962C8B-B14F-4D97-AF65-F5344CB8AC3E}">
        <p14:creationId xmlns:p14="http://schemas.microsoft.com/office/powerpoint/2010/main" xmlns="" val="24062731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1FF28DB4-0387-4588-B7F8-AE24FD06A641}"/>
              </a:ext>
            </a:extLst>
          </p:cNvPr>
          <p:cNvSpPr>
            <a:spLocks noGrp="1"/>
          </p:cNvSpPr>
          <p:nvPr>
            <p:ph type="title"/>
          </p:nvPr>
        </p:nvSpPr>
        <p:spPr>
          <a:xfrm>
            <a:off x="801098" y="1396289"/>
            <a:ext cx="6387102" cy="1325563"/>
          </a:xfrm>
        </p:spPr>
        <p:txBody>
          <a:bodyPr>
            <a:normAutofit/>
          </a:bodyPr>
          <a:lstStyle/>
          <a:p>
            <a:r>
              <a:rPr lang="es-ES" sz="4400" b="1"/>
              <a:t>LE CASTELLA</a:t>
            </a:r>
          </a:p>
        </p:txBody>
      </p:sp>
      <p:sp>
        <p:nvSpPr>
          <p:cNvPr id="3" name="Marcador de contenido 2">
            <a:extLst>
              <a:ext uri="{FF2B5EF4-FFF2-40B4-BE49-F238E27FC236}">
                <a16:creationId xmlns:a16="http://schemas.microsoft.com/office/drawing/2014/main" xmlns="" id="{0DFF9E38-8BA5-4CB7-95C7-AC1729654005}"/>
              </a:ext>
            </a:extLst>
          </p:cNvPr>
          <p:cNvSpPr>
            <a:spLocks noGrp="1"/>
          </p:cNvSpPr>
          <p:nvPr>
            <p:ph idx="1"/>
          </p:nvPr>
        </p:nvSpPr>
        <p:spPr>
          <a:xfrm>
            <a:off x="805542" y="2871982"/>
            <a:ext cx="6382657" cy="3181684"/>
          </a:xfrm>
        </p:spPr>
        <p:txBody>
          <a:bodyPr anchor="t">
            <a:normAutofit/>
          </a:bodyPr>
          <a:lstStyle/>
          <a:p>
            <a:r>
              <a:rPr lang="es-ES" sz="2400"/>
              <a:t>El día 13 fuimos en familia a Le </a:t>
            </a:r>
            <a:r>
              <a:rPr lang="es-ES" sz="2400" err="1"/>
              <a:t>Castella</a:t>
            </a:r>
            <a:r>
              <a:rPr lang="es-ES" sz="2400"/>
              <a:t>, que está en la costa y donde hay un castillo precioso.</a:t>
            </a:r>
            <a:endParaRPr lang="es-ES" sz="2400">
              <a:cs typeface="Calibri"/>
            </a:endParaRPr>
          </a:p>
          <a:p>
            <a:r>
              <a:rPr lang="es-ES" sz="2400" err="1"/>
              <a:t>Domenica</a:t>
            </a:r>
            <a:r>
              <a:rPr lang="es-ES" sz="2400"/>
              <a:t> 13 </a:t>
            </a:r>
            <a:r>
              <a:rPr lang="es-ES" sz="2400" err="1"/>
              <a:t>siamo</a:t>
            </a:r>
            <a:r>
              <a:rPr lang="es-ES" sz="2400"/>
              <a:t> </a:t>
            </a:r>
            <a:r>
              <a:rPr lang="es-ES" sz="2400" err="1"/>
              <a:t>andati</a:t>
            </a:r>
            <a:r>
              <a:rPr lang="es-ES" sz="2400"/>
              <a:t> in </a:t>
            </a:r>
            <a:r>
              <a:rPr lang="es-ES" sz="2400" err="1"/>
              <a:t>famiglia</a:t>
            </a:r>
            <a:r>
              <a:rPr lang="es-ES" sz="2400"/>
              <a:t> a Le </a:t>
            </a:r>
            <a:r>
              <a:rPr lang="es-ES" sz="2400" err="1"/>
              <a:t>Castelle</a:t>
            </a:r>
            <a:r>
              <a:rPr lang="es-ES" sz="2400"/>
              <a:t>, che si trova </a:t>
            </a:r>
            <a:r>
              <a:rPr lang="es-ES" sz="2400" err="1"/>
              <a:t>nella</a:t>
            </a:r>
            <a:r>
              <a:rPr lang="es-ES" sz="2400"/>
              <a:t> costa e </a:t>
            </a:r>
            <a:r>
              <a:rPr lang="es-ES" sz="2400" err="1"/>
              <a:t>dove</a:t>
            </a:r>
            <a:r>
              <a:rPr lang="es-ES" sz="2400"/>
              <a:t> </a:t>
            </a:r>
            <a:r>
              <a:rPr lang="es-ES" sz="2400" err="1"/>
              <a:t>c’è</a:t>
            </a:r>
            <a:r>
              <a:rPr lang="es-ES" sz="2400"/>
              <a:t> un </a:t>
            </a:r>
            <a:r>
              <a:rPr lang="es-ES" sz="2400" err="1"/>
              <a:t>castello</a:t>
            </a:r>
            <a:r>
              <a:rPr lang="es-ES" sz="2400"/>
              <a:t> </a:t>
            </a:r>
            <a:r>
              <a:rPr lang="es-ES" sz="2400" err="1"/>
              <a:t>bellissimo</a:t>
            </a:r>
            <a:r>
              <a:rPr lang="es-ES" sz="2400"/>
              <a:t>.</a:t>
            </a:r>
            <a:endParaRPr lang="es-ES" sz="2400">
              <a:cs typeface="Calibri"/>
            </a:endParaRPr>
          </a:p>
        </p:txBody>
      </p:sp>
      <p:sp>
        <p:nvSpPr>
          <p:cNvPr id="8" name="Rectangle 10">
            <a:extLst>
              <a:ext uri="{FF2B5EF4-FFF2-40B4-BE49-F238E27FC236}">
                <a16:creationId xmlns:a16="http://schemas.microsoft.com/office/drawing/2014/main" xmlns="" id="{61445B8C-D724-4F73-AB77-3CCE4E822C9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534655" y="20963"/>
            <a:ext cx="4657345" cy="6816065"/>
          </a:xfrm>
          <a:prstGeom prst="rect">
            <a:avLst/>
          </a:prstGeom>
          <a:solidFill>
            <a:schemeClr val="bg1">
              <a:lumMod val="95000"/>
              <a:lumOff val="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Imagen 6">
            <a:extLst>
              <a:ext uri="{FF2B5EF4-FFF2-40B4-BE49-F238E27FC236}">
                <a16:creationId xmlns:a16="http://schemas.microsoft.com/office/drawing/2014/main" xmlns="" id="{DED10F56-9D3A-2249-ACAA-116E8D8A6BD1}"/>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018825" y="342696"/>
            <a:ext cx="3706500" cy="2779875"/>
          </a:xfrm>
          <a:prstGeom prst="rect">
            <a:avLst/>
          </a:prstGeom>
        </p:spPr>
      </p:pic>
      <p:cxnSp>
        <p:nvCxnSpPr>
          <p:cNvPr id="13" name="Straight Connector 12">
            <a:extLst>
              <a:ext uri="{FF2B5EF4-FFF2-40B4-BE49-F238E27FC236}">
                <a16:creationId xmlns:a16="http://schemas.microsoft.com/office/drawing/2014/main" xmlns="" id="{99905336-A7CD-4C75-9E77-C704674F4047}"/>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9073347" y="3429000"/>
            <a:ext cx="1597456" cy="0"/>
          </a:xfrm>
          <a:prstGeom prst="line">
            <a:avLst/>
          </a:prstGeom>
          <a:ln w="50800">
            <a:solidFill>
              <a:schemeClr val="bg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4" name="Imagen 4">
            <a:extLst>
              <a:ext uri="{FF2B5EF4-FFF2-40B4-BE49-F238E27FC236}">
                <a16:creationId xmlns:a16="http://schemas.microsoft.com/office/drawing/2014/main" xmlns="" id="{A4373974-DEC1-9849-97EA-8ABA91FABDC0}"/>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018826" y="3735414"/>
            <a:ext cx="3706498" cy="2779874"/>
          </a:xfrm>
          <a:prstGeom prst="rect">
            <a:avLst/>
          </a:prstGeom>
        </p:spPr>
      </p:pic>
    </p:spTree>
    <p:extLst>
      <p:ext uri="{BB962C8B-B14F-4D97-AF65-F5344CB8AC3E}">
        <p14:creationId xmlns:p14="http://schemas.microsoft.com/office/powerpoint/2010/main" xmlns="" val="1494376600"/>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4">
            <a:extLst>
              <a:ext uri="{FF2B5EF4-FFF2-40B4-BE49-F238E27FC236}">
                <a16:creationId xmlns:a16="http://schemas.microsoft.com/office/drawing/2014/main" xmlns="" id="{C509A779-2112-134F-BF1C-FCEA5EBFB2B5}"/>
              </a:ext>
            </a:extLst>
          </p:cNvPr>
          <p:cNvPicPr>
            <a:picLocks noChangeAspect="1"/>
          </p:cNvPicPr>
          <p:nvPr/>
        </p:nvPicPr>
        <p:blipFill rotWithShape="1">
          <a:blip r:embed="rId2" cstate="print">
            <a:extLst>
              <a:ext uri="{28A0092B-C50C-407E-A947-70E740481C1C}">
                <a14:useLocalDpi xmlns:a14="http://schemas.microsoft.com/office/drawing/2010/main" xmlns="" val="0"/>
              </a:ext>
            </a:extLst>
          </a:blip>
          <a:srcRect l="2364" t="23477" r="1513" b="2728"/>
          <a:stretch/>
        </p:blipFill>
        <p:spPr>
          <a:xfrm>
            <a:off x="83345" y="-952501"/>
            <a:ext cx="12108655" cy="11925763"/>
          </a:xfrm>
          <a:prstGeom prst="rect">
            <a:avLst/>
          </a:prstGeom>
        </p:spPr>
      </p:pic>
      <p:sp>
        <p:nvSpPr>
          <p:cNvPr id="2" name="Título 1">
            <a:extLst>
              <a:ext uri="{FF2B5EF4-FFF2-40B4-BE49-F238E27FC236}">
                <a16:creationId xmlns:a16="http://schemas.microsoft.com/office/drawing/2014/main" xmlns="" id="{ECC345FD-C0F7-4C75-A980-EA7B97638D89}"/>
              </a:ext>
            </a:extLst>
          </p:cNvPr>
          <p:cNvSpPr>
            <a:spLocks noGrp="1"/>
          </p:cNvSpPr>
          <p:nvPr>
            <p:ph type="title"/>
          </p:nvPr>
        </p:nvSpPr>
        <p:spPr>
          <a:xfrm rot="10800000" flipV="1">
            <a:off x="925115" y="449378"/>
            <a:ext cx="10341769" cy="3978504"/>
          </a:xfrm>
        </p:spPr>
        <p:txBody>
          <a:bodyPr>
            <a:noAutofit/>
          </a:bodyPr>
          <a:lstStyle/>
          <a:p>
            <a:pPr algn="ctr"/>
            <a:r>
              <a:rPr lang="es-ES" sz="6600" b="1"/>
              <a:t>DIFERENCIAS DEL SISTEMA EDUCATIVO</a:t>
            </a:r>
          </a:p>
        </p:txBody>
      </p:sp>
    </p:spTree>
    <p:extLst>
      <p:ext uri="{BB962C8B-B14F-4D97-AF65-F5344CB8AC3E}">
        <p14:creationId xmlns:p14="http://schemas.microsoft.com/office/powerpoint/2010/main" xmlns="" val="10910965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xmlns="" id="{7A58C017-2AC0-4030-B89C-658602B5CA09}"/>
              </a:ext>
            </a:extLst>
          </p:cNvPr>
          <p:cNvSpPr>
            <a:spLocks noGrp="1"/>
          </p:cNvSpPr>
          <p:nvPr>
            <p:ph idx="1"/>
          </p:nvPr>
        </p:nvSpPr>
        <p:spPr>
          <a:xfrm>
            <a:off x="2157014" y="2598812"/>
            <a:ext cx="3636582" cy="2376552"/>
          </a:xfrm>
        </p:spPr>
        <p:txBody>
          <a:bodyPr anchor="t">
            <a:normAutofit/>
          </a:bodyPr>
          <a:lstStyle/>
          <a:p>
            <a:r>
              <a:rPr lang="es-ES" sz="2400"/>
              <a:t>Horarios</a:t>
            </a:r>
            <a:endParaRPr lang="es-ES" sz="2400">
              <a:cs typeface="Calibri"/>
            </a:endParaRPr>
          </a:p>
          <a:p>
            <a:r>
              <a:rPr lang="es-ES" sz="2400"/>
              <a:t>Compañeros de clase</a:t>
            </a:r>
            <a:endParaRPr lang="es-ES" sz="2400">
              <a:cs typeface="Calibri"/>
            </a:endParaRPr>
          </a:p>
          <a:p>
            <a:r>
              <a:rPr lang="es-ES" sz="2400"/>
              <a:t>Asignaturas</a:t>
            </a:r>
            <a:endParaRPr lang="es-ES" sz="2400">
              <a:cs typeface="Calibri"/>
            </a:endParaRPr>
          </a:p>
          <a:p>
            <a:r>
              <a:rPr lang="es-ES" sz="2400"/>
              <a:t>Forma de examinar </a:t>
            </a:r>
            <a:endParaRPr lang="es-ES" sz="2400">
              <a:cs typeface="Calibri"/>
            </a:endParaRPr>
          </a:p>
        </p:txBody>
      </p:sp>
      <p:sp>
        <p:nvSpPr>
          <p:cNvPr id="11" name="Rectangle 10">
            <a:extLst>
              <a:ext uri="{FF2B5EF4-FFF2-40B4-BE49-F238E27FC236}">
                <a16:creationId xmlns:a16="http://schemas.microsoft.com/office/drawing/2014/main" xmlns="" id="{61445B8C-D724-4F73-AB77-3CCE4E822C9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534655" y="20963"/>
            <a:ext cx="4657345" cy="6816065"/>
          </a:xfrm>
          <a:prstGeom prst="rect">
            <a:avLst/>
          </a:prstGeom>
          <a:solidFill>
            <a:schemeClr val="bg1">
              <a:lumMod val="95000"/>
              <a:lumOff val="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Imagen 6">
            <a:extLst>
              <a:ext uri="{FF2B5EF4-FFF2-40B4-BE49-F238E27FC236}">
                <a16:creationId xmlns:a16="http://schemas.microsoft.com/office/drawing/2014/main" xmlns="" id="{B92D798D-396E-2745-9850-F03624839F24}"/>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399430" y="388849"/>
            <a:ext cx="4470838" cy="3032625"/>
          </a:xfrm>
          <a:prstGeom prst="rect">
            <a:avLst/>
          </a:prstGeom>
        </p:spPr>
      </p:pic>
      <p:cxnSp>
        <p:nvCxnSpPr>
          <p:cNvPr id="13" name="Straight Connector 12">
            <a:extLst>
              <a:ext uri="{FF2B5EF4-FFF2-40B4-BE49-F238E27FC236}">
                <a16:creationId xmlns:a16="http://schemas.microsoft.com/office/drawing/2014/main" xmlns="" id="{99905336-A7CD-4C75-9E77-C704674F4047}"/>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9073347" y="3429000"/>
            <a:ext cx="1597456" cy="0"/>
          </a:xfrm>
          <a:prstGeom prst="line">
            <a:avLst/>
          </a:prstGeom>
          <a:ln w="50800">
            <a:solidFill>
              <a:schemeClr val="bg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4" name="Imagen 4">
            <a:extLst>
              <a:ext uri="{FF2B5EF4-FFF2-40B4-BE49-F238E27FC236}">
                <a16:creationId xmlns:a16="http://schemas.microsoft.com/office/drawing/2014/main" xmlns="" id="{8137674D-5707-B649-A36D-A6ECB91AE65F}"/>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399430" y="3435292"/>
            <a:ext cx="4470838" cy="3063816"/>
          </a:xfrm>
          <a:prstGeom prst="rect">
            <a:avLst/>
          </a:prstGeom>
        </p:spPr>
      </p:pic>
    </p:spTree>
    <p:extLst>
      <p:ext uri="{BB962C8B-B14F-4D97-AF65-F5344CB8AC3E}">
        <p14:creationId xmlns:p14="http://schemas.microsoft.com/office/powerpoint/2010/main" xmlns="" val="32895453"/>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xmlns="" id="{74F8188E-517A-48F2-BB80-E79CE8CAC095}"/>
              </a:ext>
            </a:extLst>
          </p:cNvPr>
          <p:cNvSpPr>
            <a:spLocks noGrp="1"/>
          </p:cNvSpPr>
          <p:nvPr>
            <p:ph idx="1"/>
          </p:nvPr>
        </p:nvSpPr>
        <p:spPr>
          <a:xfrm>
            <a:off x="293209" y="924831"/>
            <a:ext cx="5300932" cy="4160074"/>
          </a:xfrm>
          <a:solidFill>
            <a:schemeClr val="accent6">
              <a:lumMod val="40000"/>
              <a:lumOff val="60000"/>
            </a:schemeClr>
          </a:solidFill>
        </p:spPr>
        <p:txBody>
          <a:bodyPr>
            <a:normAutofit lnSpcReduction="10000"/>
          </a:bodyPr>
          <a:lstStyle/>
          <a:p>
            <a:r>
              <a:rPr lang="es-ES"/>
              <a:t>Para empezar, los horarios son distintos. Mientras que en España vamos al instituto de lunes a viernes de 8:30 a 14:30, aquí el horario es de 8:15 a 13:15 pero hay que ir también los sábados.</a:t>
            </a:r>
          </a:p>
          <a:p>
            <a:r>
              <a:rPr lang="es-ES"/>
              <a:t>También se organizan de forma diversa las clases, no cambian de compañeros durante los 5 años de superior y son los profesores los que cambian de clase.</a:t>
            </a:r>
          </a:p>
        </p:txBody>
      </p:sp>
      <p:sp>
        <p:nvSpPr>
          <p:cNvPr id="4" name="CuadroTexto 3">
            <a:extLst>
              <a:ext uri="{FF2B5EF4-FFF2-40B4-BE49-F238E27FC236}">
                <a16:creationId xmlns:a16="http://schemas.microsoft.com/office/drawing/2014/main" xmlns="" id="{BA4BD264-3005-3843-9EEB-F470A45B4EB4}"/>
              </a:ext>
            </a:extLst>
          </p:cNvPr>
          <p:cNvSpPr txBox="1"/>
          <p:nvPr/>
        </p:nvSpPr>
        <p:spPr>
          <a:xfrm rot="-10800000" flipV="1">
            <a:off x="5881687" y="929132"/>
            <a:ext cx="5518974" cy="4832092"/>
          </a:xfrm>
          <a:prstGeom prst="rect">
            <a:avLst/>
          </a:prstGeom>
          <a:solidFill>
            <a:schemeClr val="accent6">
              <a:lumMod val="40000"/>
              <a:lumOff val="60000"/>
            </a:schemeClr>
          </a:solidFill>
        </p:spPr>
        <p:txBody>
          <a:bodyPr wrap="square" rtlCol="0" anchor="t">
            <a:spAutoFit/>
          </a:bodyPr>
          <a:lstStyle/>
          <a:p>
            <a:pPr marL="285750" indent="-285750">
              <a:buFont typeface="Arial"/>
              <a:buChar char="•"/>
            </a:pPr>
            <a:r>
              <a:rPr lang="es-ES" sz="2800">
                <a:cs typeface="Calibri" panose="020F0502020204030204"/>
              </a:rPr>
              <a:t>Per </a:t>
            </a:r>
            <a:r>
              <a:rPr lang="es-ES" sz="2800" err="1">
                <a:cs typeface="Calibri" panose="020F0502020204030204"/>
              </a:rPr>
              <a:t>iniziare</a:t>
            </a:r>
            <a:r>
              <a:rPr lang="es-ES" sz="2800">
                <a:cs typeface="Calibri" panose="020F0502020204030204"/>
              </a:rPr>
              <a:t>, </a:t>
            </a:r>
            <a:r>
              <a:rPr lang="es-ES" sz="2800" err="1">
                <a:cs typeface="Calibri" panose="020F0502020204030204"/>
              </a:rPr>
              <a:t>l'orario</a:t>
            </a:r>
            <a:r>
              <a:rPr lang="es-ES" sz="2800">
                <a:cs typeface="Calibri" panose="020F0502020204030204"/>
              </a:rPr>
              <a:t> è diverso. In </a:t>
            </a:r>
            <a:r>
              <a:rPr lang="es-ES" sz="2800" err="1">
                <a:cs typeface="Calibri" panose="020F0502020204030204"/>
              </a:rPr>
              <a:t>Spagna</a:t>
            </a:r>
            <a:r>
              <a:rPr lang="es-ES" sz="2800">
                <a:cs typeface="Calibri" panose="020F0502020204030204"/>
              </a:rPr>
              <a:t> </a:t>
            </a:r>
            <a:r>
              <a:rPr lang="es-ES" sz="2800" err="1">
                <a:cs typeface="Calibri" panose="020F0502020204030204"/>
              </a:rPr>
              <a:t>andiamo</a:t>
            </a:r>
            <a:r>
              <a:rPr lang="es-ES" sz="2800">
                <a:cs typeface="Calibri" panose="020F0502020204030204"/>
              </a:rPr>
              <a:t> a </a:t>
            </a:r>
            <a:r>
              <a:rPr lang="es-ES" sz="2800" err="1">
                <a:cs typeface="Calibri" panose="020F0502020204030204"/>
              </a:rPr>
              <a:t>scuola</a:t>
            </a:r>
            <a:r>
              <a:rPr lang="es-ES" sz="2800">
                <a:cs typeface="Calibri" panose="020F0502020204030204"/>
              </a:rPr>
              <a:t> da </a:t>
            </a:r>
            <a:r>
              <a:rPr lang="es-ES" sz="2800" err="1">
                <a:cs typeface="Calibri" panose="020F0502020204030204"/>
              </a:rPr>
              <a:t>lunedì</a:t>
            </a:r>
            <a:r>
              <a:rPr lang="es-ES" sz="2800">
                <a:cs typeface="Calibri" panose="020F0502020204030204"/>
              </a:rPr>
              <a:t> a </a:t>
            </a:r>
            <a:r>
              <a:rPr lang="es-ES" sz="2800" err="1">
                <a:cs typeface="Calibri" panose="020F0502020204030204"/>
              </a:rPr>
              <a:t>venerdì</a:t>
            </a:r>
            <a:r>
              <a:rPr lang="es-ES" sz="2800">
                <a:cs typeface="Calibri" panose="020F0502020204030204"/>
              </a:rPr>
              <a:t> dalle 8:30 </a:t>
            </a:r>
            <a:r>
              <a:rPr lang="es-ES" sz="2800" err="1">
                <a:cs typeface="Calibri" panose="020F0502020204030204"/>
              </a:rPr>
              <a:t>alle</a:t>
            </a:r>
            <a:r>
              <a:rPr lang="es-ES" sz="2800">
                <a:cs typeface="Calibri" panose="020F0502020204030204"/>
              </a:rPr>
              <a:t> 14:30, qua </a:t>
            </a:r>
            <a:r>
              <a:rPr lang="es-ES" sz="2800" err="1">
                <a:cs typeface="Calibri" panose="020F0502020204030204"/>
              </a:rPr>
              <a:t>l'orario</a:t>
            </a:r>
            <a:r>
              <a:rPr lang="es-ES" sz="2800">
                <a:cs typeface="Calibri" panose="020F0502020204030204"/>
              </a:rPr>
              <a:t> è dalle 8:15 fino </a:t>
            </a:r>
            <a:r>
              <a:rPr lang="es-ES" sz="2800" err="1">
                <a:cs typeface="Calibri" panose="020F0502020204030204"/>
              </a:rPr>
              <a:t>alle</a:t>
            </a:r>
            <a:r>
              <a:rPr lang="es-ES" sz="2800">
                <a:cs typeface="Calibri" panose="020F0502020204030204"/>
              </a:rPr>
              <a:t> 13:15 </a:t>
            </a:r>
            <a:r>
              <a:rPr lang="es-ES" sz="2800" err="1">
                <a:cs typeface="Calibri" panose="020F0502020204030204"/>
              </a:rPr>
              <a:t>ma</a:t>
            </a:r>
            <a:r>
              <a:rPr lang="es-ES" sz="2800">
                <a:cs typeface="Calibri" panose="020F0502020204030204"/>
              </a:rPr>
              <a:t> </a:t>
            </a:r>
            <a:r>
              <a:rPr lang="es-ES" sz="2800" err="1">
                <a:cs typeface="Calibri" panose="020F0502020204030204"/>
              </a:rPr>
              <a:t>dobbimo</a:t>
            </a:r>
            <a:r>
              <a:rPr lang="es-ES" sz="2800">
                <a:cs typeface="Calibri" panose="020F0502020204030204"/>
              </a:rPr>
              <a:t> </a:t>
            </a:r>
            <a:r>
              <a:rPr lang="es-ES" sz="2800" err="1">
                <a:cs typeface="Calibri" panose="020F0502020204030204"/>
              </a:rPr>
              <a:t>andare</a:t>
            </a:r>
            <a:r>
              <a:rPr lang="es-ES" sz="2800">
                <a:cs typeface="Calibri" panose="020F0502020204030204"/>
              </a:rPr>
              <a:t> anche in </a:t>
            </a:r>
            <a:r>
              <a:rPr lang="es-ES" sz="2800" err="1">
                <a:cs typeface="Calibri" panose="020F0502020204030204"/>
              </a:rPr>
              <a:t>sabato</a:t>
            </a:r>
            <a:r>
              <a:rPr lang="es-ES" sz="2800">
                <a:cs typeface="Calibri" panose="020F0502020204030204"/>
              </a:rPr>
              <a:t>.</a:t>
            </a:r>
          </a:p>
          <a:p>
            <a:pPr marL="285750" indent="-285750">
              <a:buFont typeface="Arial"/>
              <a:buChar char="•"/>
            </a:pPr>
            <a:r>
              <a:rPr lang="es-ES" sz="2800">
                <a:cs typeface="Calibri" panose="020F0502020204030204"/>
              </a:rPr>
              <a:t>Anche le </a:t>
            </a:r>
            <a:r>
              <a:rPr lang="es-ES" sz="2800" err="1">
                <a:cs typeface="Calibri" panose="020F0502020204030204"/>
              </a:rPr>
              <a:t>classi</a:t>
            </a:r>
            <a:r>
              <a:rPr lang="es-ES" sz="2800"/>
              <a:t> </a:t>
            </a:r>
            <a:r>
              <a:rPr lang="es-ES" sz="2800" err="1">
                <a:cs typeface="Calibri" panose="020F0502020204030204"/>
              </a:rPr>
              <a:t>sono</a:t>
            </a:r>
            <a:r>
              <a:rPr lang="es-ES" sz="2800">
                <a:cs typeface="Calibri" panose="020F0502020204030204"/>
              </a:rPr>
              <a:t> </a:t>
            </a:r>
            <a:r>
              <a:rPr lang="es-ES" sz="2800" err="1">
                <a:cs typeface="Calibri" panose="020F0502020204030204"/>
              </a:rPr>
              <a:t>organizzate</a:t>
            </a:r>
            <a:r>
              <a:rPr lang="es-ES" sz="2800">
                <a:cs typeface="Calibri" panose="020F0502020204030204"/>
              </a:rPr>
              <a:t> di forma diversa, durante i 5 </a:t>
            </a:r>
            <a:r>
              <a:rPr lang="es-ES" sz="2800" err="1">
                <a:cs typeface="Calibri" panose="020F0502020204030204"/>
              </a:rPr>
              <a:t>anni</a:t>
            </a:r>
            <a:r>
              <a:rPr lang="es-ES" sz="2800">
                <a:cs typeface="Calibri" panose="020F0502020204030204"/>
              </a:rPr>
              <a:t> del </a:t>
            </a:r>
            <a:r>
              <a:rPr lang="es-ES" sz="2800" err="1">
                <a:cs typeface="Calibri" panose="020F0502020204030204"/>
              </a:rPr>
              <a:t>superiore</a:t>
            </a:r>
            <a:r>
              <a:rPr lang="es-ES" sz="2800">
                <a:cs typeface="Calibri" panose="020F0502020204030204"/>
              </a:rPr>
              <a:t> </a:t>
            </a:r>
            <a:r>
              <a:rPr lang="es-ES" sz="2800" err="1">
                <a:cs typeface="Calibri" panose="020F0502020204030204"/>
              </a:rPr>
              <a:t>sono</a:t>
            </a:r>
            <a:r>
              <a:rPr lang="es-ES" sz="2800">
                <a:cs typeface="Calibri" panose="020F0502020204030204"/>
              </a:rPr>
              <a:t> </a:t>
            </a:r>
            <a:r>
              <a:rPr lang="es-ES" sz="2800" err="1">
                <a:cs typeface="Calibri" panose="020F0502020204030204"/>
              </a:rPr>
              <a:t>gli</a:t>
            </a:r>
            <a:r>
              <a:rPr lang="es-ES" sz="2800">
                <a:cs typeface="Calibri" panose="020F0502020204030204"/>
              </a:rPr>
              <a:t> </a:t>
            </a:r>
            <a:r>
              <a:rPr lang="es-ES" sz="2800" err="1">
                <a:cs typeface="Calibri" panose="020F0502020204030204"/>
              </a:rPr>
              <a:t>stessi</a:t>
            </a:r>
            <a:r>
              <a:rPr lang="es-ES" sz="2800">
                <a:cs typeface="Calibri" panose="020F0502020204030204"/>
              </a:rPr>
              <a:t> </a:t>
            </a:r>
            <a:r>
              <a:rPr lang="es-ES" sz="2800" err="1">
                <a:cs typeface="Calibri" panose="020F0502020204030204"/>
              </a:rPr>
              <a:t>compagni</a:t>
            </a:r>
            <a:r>
              <a:rPr lang="es-ES" sz="2800">
                <a:cs typeface="Calibri" panose="020F0502020204030204"/>
              </a:rPr>
              <a:t>. E </a:t>
            </a:r>
            <a:r>
              <a:rPr lang="es-ES" sz="2800" err="1">
                <a:cs typeface="Calibri" panose="020F0502020204030204"/>
              </a:rPr>
              <a:t>noi</a:t>
            </a:r>
            <a:r>
              <a:rPr lang="es-ES" sz="2800">
                <a:cs typeface="Calibri" panose="020F0502020204030204"/>
              </a:rPr>
              <a:t> non </a:t>
            </a:r>
            <a:r>
              <a:rPr lang="es-ES" sz="2800" err="1">
                <a:cs typeface="Calibri" panose="020F0502020204030204"/>
              </a:rPr>
              <a:t>ci</a:t>
            </a:r>
            <a:r>
              <a:rPr lang="es-ES" sz="2800">
                <a:cs typeface="Calibri" panose="020F0502020204030204"/>
              </a:rPr>
              <a:t> </a:t>
            </a:r>
            <a:r>
              <a:rPr lang="es-ES" sz="2800" err="1">
                <a:cs typeface="Calibri" panose="020F0502020204030204"/>
              </a:rPr>
              <a:t>spostiamo</a:t>
            </a:r>
            <a:r>
              <a:rPr lang="es-ES" sz="2800">
                <a:cs typeface="Calibri" panose="020F0502020204030204"/>
              </a:rPr>
              <a:t> di </a:t>
            </a:r>
            <a:r>
              <a:rPr lang="es-ES" sz="2800" err="1">
                <a:cs typeface="Calibri" panose="020F0502020204030204"/>
              </a:rPr>
              <a:t>classe</a:t>
            </a:r>
            <a:r>
              <a:rPr lang="es-ES" sz="2800">
                <a:cs typeface="Calibri" panose="020F0502020204030204"/>
              </a:rPr>
              <a:t>, </a:t>
            </a:r>
            <a:r>
              <a:rPr lang="es-ES" sz="2800" err="1">
                <a:cs typeface="Calibri" panose="020F0502020204030204"/>
              </a:rPr>
              <a:t>ci</a:t>
            </a:r>
            <a:r>
              <a:rPr lang="es-ES" sz="2800">
                <a:cs typeface="Calibri" panose="020F0502020204030204"/>
              </a:rPr>
              <a:t> </a:t>
            </a:r>
            <a:r>
              <a:rPr lang="es-ES" sz="2800" err="1">
                <a:cs typeface="Calibri" panose="020F0502020204030204"/>
              </a:rPr>
              <a:t>spostano</a:t>
            </a:r>
            <a:r>
              <a:rPr lang="es-ES" sz="2800">
                <a:cs typeface="Calibri" panose="020F0502020204030204"/>
              </a:rPr>
              <a:t> i </a:t>
            </a:r>
            <a:r>
              <a:rPr lang="es-ES" sz="2800" err="1">
                <a:cs typeface="Calibri" panose="020F0502020204030204"/>
              </a:rPr>
              <a:t>professori</a:t>
            </a:r>
            <a:r>
              <a:rPr lang="es-ES" sz="2800">
                <a:cs typeface="Calibri" panose="020F0502020204030204"/>
              </a:rPr>
              <a:t>.</a:t>
            </a:r>
          </a:p>
        </p:txBody>
      </p:sp>
    </p:spTree>
    <p:extLst>
      <p:ext uri="{BB962C8B-B14F-4D97-AF65-F5344CB8AC3E}">
        <p14:creationId xmlns:p14="http://schemas.microsoft.com/office/powerpoint/2010/main" xmlns="" val="32332326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xmlns="" id="{F42A33F8-AA54-A241-8167-D1E21FCC04A8}"/>
              </a:ext>
            </a:extLst>
          </p:cNvPr>
          <p:cNvSpPr>
            <a:spLocks noGrp="1"/>
          </p:cNvSpPr>
          <p:nvPr>
            <p:ph idx="1"/>
          </p:nvPr>
        </p:nvSpPr>
        <p:spPr>
          <a:xfrm>
            <a:off x="501455" y="1167067"/>
            <a:ext cx="5257800" cy="4006282"/>
          </a:xfrm>
          <a:solidFill>
            <a:schemeClr val="accent6">
              <a:lumMod val="40000"/>
              <a:lumOff val="60000"/>
            </a:schemeClr>
          </a:solidFill>
        </p:spPr>
        <p:txBody>
          <a:bodyPr>
            <a:normAutofit fontScale="85000" lnSpcReduction="20000"/>
          </a:bodyPr>
          <a:lstStyle/>
          <a:p>
            <a:r>
              <a:rPr lang="es-ES"/>
              <a:t>Las asignaturas también son distintas, la mayor diferencia es que independientemente de qué rama de estudios elijas siempre se estudian materias científicas. </a:t>
            </a:r>
          </a:p>
          <a:p>
            <a:r>
              <a:rPr lang="es-ES"/>
              <a:t>Por otra parte, la forma de examinar es oral y escrita. Incluso en la prueba de acceso a la universidad deben hacer exámenes orales.</a:t>
            </a:r>
          </a:p>
          <a:p>
            <a:r>
              <a:rPr lang="es-ES"/>
              <a:t>Y en esta escuela se hacen unas pruebas llamadas </a:t>
            </a:r>
            <a:r>
              <a:rPr lang="es-ES" i="1"/>
              <a:t>pruebas paralelas</a:t>
            </a:r>
            <a:r>
              <a:rPr lang="es-ES"/>
              <a:t> que consisten en que toda la escuela se examina de la misma materia a la misma hora.</a:t>
            </a:r>
          </a:p>
        </p:txBody>
      </p:sp>
      <p:sp>
        <p:nvSpPr>
          <p:cNvPr id="4" name="CuadroTexto 3">
            <a:extLst>
              <a:ext uri="{FF2B5EF4-FFF2-40B4-BE49-F238E27FC236}">
                <a16:creationId xmlns:a16="http://schemas.microsoft.com/office/drawing/2014/main" xmlns="" id="{2E1340E3-54C7-8A41-A129-DDAD88337A14}"/>
              </a:ext>
            </a:extLst>
          </p:cNvPr>
          <p:cNvSpPr txBox="1"/>
          <p:nvPr/>
        </p:nvSpPr>
        <p:spPr>
          <a:xfrm>
            <a:off x="6096135" y="1162230"/>
            <a:ext cx="5591984" cy="4893647"/>
          </a:xfrm>
          <a:prstGeom prst="rect">
            <a:avLst/>
          </a:prstGeom>
          <a:solidFill>
            <a:schemeClr val="accent6">
              <a:lumMod val="40000"/>
              <a:lumOff val="60000"/>
            </a:schemeClr>
          </a:solidFill>
        </p:spPr>
        <p:txBody>
          <a:bodyPr wrap="square" rtlCol="0" anchor="t">
            <a:spAutoFit/>
          </a:bodyPr>
          <a:lstStyle/>
          <a:p>
            <a:pPr marL="285750" indent="-285750">
              <a:buFont typeface="Arial" panose="020B0604020202020204" pitchFamily="34" charset="0"/>
              <a:buChar char="•"/>
            </a:pPr>
            <a:r>
              <a:rPr lang="es-ES" sz="2400">
                <a:cs typeface="Calibri"/>
              </a:rPr>
              <a:t>Le </a:t>
            </a:r>
            <a:r>
              <a:rPr lang="es-ES" sz="2400" err="1">
                <a:cs typeface="Calibri"/>
              </a:rPr>
              <a:t>materie</a:t>
            </a:r>
            <a:r>
              <a:rPr lang="es-ES" sz="2400">
                <a:cs typeface="Calibri"/>
              </a:rPr>
              <a:t> </a:t>
            </a:r>
            <a:r>
              <a:rPr lang="es-ES" sz="2400" err="1">
                <a:cs typeface="Calibri"/>
              </a:rPr>
              <a:t>sono</a:t>
            </a:r>
            <a:r>
              <a:rPr lang="es-ES" sz="2400">
                <a:cs typeface="Calibri"/>
              </a:rPr>
              <a:t> anche </a:t>
            </a:r>
            <a:r>
              <a:rPr lang="es-ES" sz="2400" err="1">
                <a:cs typeface="Calibri"/>
              </a:rPr>
              <a:t>diverse</a:t>
            </a:r>
            <a:r>
              <a:rPr lang="es-ES" sz="2400">
                <a:cs typeface="Calibri"/>
              </a:rPr>
              <a:t>. La </a:t>
            </a:r>
            <a:r>
              <a:rPr lang="es-ES" sz="2400" err="1">
                <a:cs typeface="Calibri"/>
              </a:rPr>
              <a:t>differenza</a:t>
            </a:r>
            <a:r>
              <a:rPr lang="es-ES" sz="2400">
                <a:cs typeface="Calibri"/>
              </a:rPr>
              <a:t> </a:t>
            </a:r>
            <a:r>
              <a:rPr lang="es-ES" sz="2400" err="1">
                <a:cs typeface="Calibri"/>
              </a:rPr>
              <a:t>più</a:t>
            </a:r>
            <a:r>
              <a:rPr lang="es-ES" sz="2400">
                <a:cs typeface="Calibri"/>
              </a:rPr>
              <a:t> grande è che, </a:t>
            </a:r>
            <a:r>
              <a:rPr lang="es-ES" sz="2400" err="1">
                <a:cs typeface="Calibri"/>
              </a:rPr>
              <a:t>indipendentemente</a:t>
            </a:r>
            <a:r>
              <a:rPr lang="es-ES" sz="2400">
                <a:cs typeface="Calibri"/>
              </a:rPr>
              <a:t> del tipo di </a:t>
            </a:r>
            <a:r>
              <a:rPr lang="es-ES" sz="2400" err="1">
                <a:cs typeface="Calibri"/>
              </a:rPr>
              <a:t>scuola</a:t>
            </a:r>
            <a:r>
              <a:rPr lang="es-ES" sz="2400">
                <a:cs typeface="Calibri"/>
              </a:rPr>
              <a:t> che fai, </a:t>
            </a:r>
            <a:r>
              <a:rPr lang="es-ES" sz="2400" err="1">
                <a:cs typeface="Calibri"/>
              </a:rPr>
              <a:t>devi</a:t>
            </a:r>
            <a:r>
              <a:rPr lang="es-ES" sz="2400">
                <a:cs typeface="Calibri"/>
              </a:rPr>
              <a:t> </a:t>
            </a:r>
            <a:r>
              <a:rPr lang="es-ES" sz="2400" err="1">
                <a:cs typeface="Calibri"/>
              </a:rPr>
              <a:t>studiare</a:t>
            </a:r>
            <a:r>
              <a:rPr lang="es-ES" sz="2400">
                <a:cs typeface="Calibri"/>
              </a:rPr>
              <a:t> </a:t>
            </a:r>
            <a:r>
              <a:rPr lang="es-ES" sz="2400" err="1">
                <a:cs typeface="Calibri"/>
              </a:rPr>
              <a:t>materie</a:t>
            </a:r>
            <a:r>
              <a:rPr lang="es-ES" sz="2400">
                <a:cs typeface="Calibri"/>
              </a:rPr>
              <a:t> </a:t>
            </a:r>
            <a:r>
              <a:rPr lang="es-ES" sz="2400" err="1">
                <a:cs typeface="Calibri"/>
              </a:rPr>
              <a:t>scientifiche</a:t>
            </a:r>
            <a:r>
              <a:rPr lang="es-ES" sz="2400">
                <a:cs typeface="Calibri"/>
              </a:rPr>
              <a:t>.</a:t>
            </a:r>
          </a:p>
          <a:p>
            <a:pPr marL="285750" indent="-285750">
              <a:buFont typeface="Arial" panose="020B0604020202020204" pitchFamily="34" charset="0"/>
              <a:buChar char="•"/>
            </a:pPr>
            <a:r>
              <a:rPr lang="es-ES" sz="2400">
                <a:cs typeface="Calibri"/>
              </a:rPr>
              <a:t>A parte </a:t>
            </a:r>
            <a:r>
              <a:rPr lang="es-ES" sz="2400" err="1">
                <a:cs typeface="Calibri"/>
              </a:rPr>
              <a:t>questo</a:t>
            </a:r>
            <a:r>
              <a:rPr lang="es-ES" sz="2400">
                <a:cs typeface="Calibri"/>
              </a:rPr>
              <a:t>, la forma di </a:t>
            </a:r>
            <a:r>
              <a:rPr lang="es-ES" sz="2400" err="1">
                <a:cs typeface="Calibri"/>
              </a:rPr>
              <a:t>esaminare</a:t>
            </a:r>
            <a:r>
              <a:rPr lang="es-ES" sz="2400">
                <a:cs typeface="Calibri"/>
              </a:rPr>
              <a:t> è </a:t>
            </a:r>
            <a:r>
              <a:rPr lang="es-ES" sz="2400" err="1">
                <a:cs typeface="Calibri"/>
              </a:rPr>
              <a:t>orale</a:t>
            </a:r>
            <a:r>
              <a:rPr lang="es-ES" sz="2400">
                <a:cs typeface="Calibri"/>
              </a:rPr>
              <a:t> e </a:t>
            </a:r>
            <a:r>
              <a:rPr lang="es-ES" sz="2400" err="1">
                <a:cs typeface="Calibri"/>
              </a:rPr>
              <a:t>scrita</a:t>
            </a:r>
            <a:r>
              <a:rPr lang="es-ES" sz="2400">
                <a:cs typeface="Calibri"/>
              </a:rPr>
              <a:t>. Incluso </a:t>
            </a:r>
            <a:r>
              <a:rPr lang="es-ES" sz="2400" err="1">
                <a:cs typeface="Calibri"/>
              </a:rPr>
              <a:t>nella</a:t>
            </a:r>
            <a:r>
              <a:rPr lang="es-ES" sz="2400">
                <a:cs typeface="Calibri"/>
              </a:rPr>
              <a:t> prova </a:t>
            </a:r>
            <a:r>
              <a:rPr lang="es-ES" sz="2400" err="1">
                <a:cs typeface="Calibri"/>
              </a:rPr>
              <a:t>d'accesso</a:t>
            </a:r>
            <a:r>
              <a:rPr lang="es-ES" sz="2400">
                <a:cs typeface="Calibri"/>
              </a:rPr>
              <a:t> </a:t>
            </a:r>
            <a:r>
              <a:rPr lang="es-ES" sz="2400" err="1">
                <a:cs typeface="Calibri"/>
              </a:rPr>
              <a:t>all'università</a:t>
            </a:r>
            <a:r>
              <a:rPr lang="es-ES" sz="2400">
                <a:cs typeface="Calibri"/>
              </a:rPr>
              <a:t> si </a:t>
            </a:r>
            <a:r>
              <a:rPr lang="es-ES" sz="2400" err="1">
                <a:cs typeface="Calibri"/>
              </a:rPr>
              <a:t>fanno</a:t>
            </a:r>
            <a:r>
              <a:rPr lang="es-ES" sz="2400">
                <a:cs typeface="Calibri"/>
              </a:rPr>
              <a:t> </a:t>
            </a:r>
            <a:r>
              <a:rPr lang="es-ES" sz="2400" err="1">
                <a:cs typeface="Calibri"/>
              </a:rPr>
              <a:t>interrogazioni</a:t>
            </a:r>
            <a:r>
              <a:rPr lang="es-ES" sz="2400">
                <a:cs typeface="Calibri"/>
              </a:rPr>
              <a:t> </a:t>
            </a:r>
            <a:r>
              <a:rPr lang="es-ES" sz="2400" err="1">
                <a:cs typeface="Calibri"/>
              </a:rPr>
              <a:t>orali</a:t>
            </a:r>
            <a:r>
              <a:rPr lang="es-ES" sz="2400">
                <a:cs typeface="Calibri"/>
              </a:rPr>
              <a:t>.</a:t>
            </a:r>
          </a:p>
          <a:p>
            <a:pPr marL="285750" indent="-285750">
              <a:buFont typeface="Arial" panose="020B0604020202020204" pitchFamily="34" charset="0"/>
              <a:buChar char="•"/>
            </a:pPr>
            <a:r>
              <a:rPr lang="es-ES" sz="2400">
                <a:cs typeface="Calibri"/>
              </a:rPr>
              <a:t>In </a:t>
            </a:r>
            <a:r>
              <a:rPr lang="es-ES" sz="2400" err="1">
                <a:cs typeface="Calibri"/>
              </a:rPr>
              <a:t>questa</a:t>
            </a:r>
            <a:r>
              <a:rPr lang="es-ES" sz="2400">
                <a:cs typeface="Calibri"/>
              </a:rPr>
              <a:t> </a:t>
            </a:r>
            <a:r>
              <a:rPr lang="es-ES" sz="2400" err="1">
                <a:cs typeface="Calibri"/>
              </a:rPr>
              <a:t>scuola</a:t>
            </a:r>
            <a:r>
              <a:rPr lang="es-ES" sz="2400">
                <a:cs typeface="Calibri"/>
              </a:rPr>
              <a:t> si </a:t>
            </a:r>
            <a:r>
              <a:rPr lang="es-ES" sz="2400" err="1">
                <a:cs typeface="Calibri"/>
              </a:rPr>
              <a:t>fanno</a:t>
            </a:r>
            <a:r>
              <a:rPr lang="es-ES" sz="2400">
                <a:cs typeface="Calibri"/>
              </a:rPr>
              <a:t> </a:t>
            </a:r>
            <a:r>
              <a:rPr lang="es-ES" sz="2400" err="1">
                <a:cs typeface="Calibri"/>
              </a:rPr>
              <a:t>delle</a:t>
            </a:r>
            <a:r>
              <a:rPr lang="es-ES" sz="2400">
                <a:cs typeface="Calibri"/>
              </a:rPr>
              <a:t> </a:t>
            </a:r>
            <a:r>
              <a:rPr lang="es-ES" sz="2400" i="1" err="1">
                <a:cs typeface="Calibri"/>
              </a:rPr>
              <a:t>prove</a:t>
            </a:r>
            <a:r>
              <a:rPr lang="es-ES" sz="2400" i="1">
                <a:cs typeface="Calibri"/>
              </a:rPr>
              <a:t> </a:t>
            </a:r>
            <a:r>
              <a:rPr lang="es-ES" sz="2400" i="1" err="1">
                <a:cs typeface="Calibri"/>
              </a:rPr>
              <a:t>parallele</a:t>
            </a:r>
            <a:r>
              <a:rPr lang="es-ES" sz="2400" i="1">
                <a:cs typeface="Calibri"/>
              </a:rPr>
              <a:t>. È una prova che fa </a:t>
            </a:r>
            <a:r>
              <a:rPr lang="es-ES" sz="2400" i="1" err="1">
                <a:cs typeface="Calibri"/>
              </a:rPr>
              <a:t>tutta</a:t>
            </a:r>
            <a:r>
              <a:rPr lang="es-ES" sz="2400" i="1">
                <a:cs typeface="Calibri"/>
              </a:rPr>
              <a:t> la </a:t>
            </a:r>
            <a:r>
              <a:rPr lang="es-ES" sz="2400" i="1" err="1">
                <a:cs typeface="Calibri"/>
              </a:rPr>
              <a:t>scuola</a:t>
            </a:r>
            <a:r>
              <a:rPr lang="es-ES" sz="2400" i="1">
                <a:cs typeface="Calibri"/>
              </a:rPr>
              <a:t> </a:t>
            </a:r>
            <a:r>
              <a:rPr lang="es-ES" sz="2400" i="1" err="1">
                <a:cs typeface="Calibri"/>
              </a:rPr>
              <a:t>della</a:t>
            </a:r>
            <a:r>
              <a:rPr lang="es-ES" sz="2400" i="1">
                <a:cs typeface="Calibri"/>
              </a:rPr>
              <a:t> </a:t>
            </a:r>
            <a:r>
              <a:rPr lang="es-ES" sz="2400" i="1" err="1">
                <a:cs typeface="Calibri"/>
              </a:rPr>
              <a:t>stessa</a:t>
            </a:r>
            <a:r>
              <a:rPr lang="es-ES" sz="2400" i="1">
                <a:cs typeface="Calibri"/>
              </a:rPr>
              <a:t> materia </a:t>
            </a:r>
            <a:r>
              <a:rPr lang="es-ES" sz="2400" i="1" err="1">
                <a:cs typeface="Calibri"/>
              </a:rPr>
              <a:t>alla</a:t>
            </a:r>
            <a:r>
              <a:rPr lang="es-ES" sz="2400" i="1">
                <a:cs typeface="Calibri"/>
              </a:rPr>
              <a:t> </a:t>
            </a:r>
            <a:r>
              <a:rPr lang="es-ES" sz="2400" i="1" err="1">
                <a:cs typeface="Calibri"/>
              </a:rPr>
              <a:t>stessa</a:t>
            </a:r>
            <a:r>
              <a:rPr lang="es-ES" sz="2400" i="1">
                <a:cs typeface="Calibri"/>
              </a:rPr>
              <a:t> ora</a:t>
            </a:r>
            <a:r>
              <a:rPr lang="es-ES" sz="2000" i="1">
                <a:cs typeface="Calibri"/>
              </a:rPr>
              <a:t>. </a:t>
            </a:r>
            <a:endParaRPr lang="es-ES" sz="2000">
              <a:cs typeface="Calibri"/>
            </a:endParaRPr>
          </a:p>
        </p:txBody>
      </p:sp>
    </p:spTree>
    <p:extLst>
      <p:ext uri="{BB962C8B-B14F-4D97-AF65-F5344CB8AC3E}">
        <p14:creationId xmlns:p14="http://schemas.microsoft.com/office/powerpoint/2010/main" xmlns="" val="30909439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4">
            <a:extLst>
              <a:ext uri="{FF2B5EF4-FFF2-40B4-BE49-F238E27FC236}">
                <a16:creationId xmlns:a16="http://schemas.microsoft.com/office/drawing/2014/main" xmlns="" id="{9B5FBA52-DF1E-184A-94B4-50BA65FFD7C1}"/>
              </a:ext>
            </a:extLst>
          </p:cNvPr>
          <p:cNvPicPr>
            <a:picLocks noGrp="1" noChangeAspect="1"/>
          </p:cNvPicPr>
          <p:nvPr>
            <p:ph idx="1"/>
          </p:nvPr>
        </p:nvPicPr>
        <p:blipFill rotWithShape="1">
          <a:blip r:embed="rId2" cstate="print">
            <a:extLst>
              <a:ext uri="{28A0092B-C50C-407E-A947-70E740481C1C}">
                <a14:useLocalDpi xmlns:a14="http://schemas.microsoft.com/office/drawing/2010/main" xmlns="" val="0"/>
              </a:ext>
            </a:extLst>
          </a:blip>
          <a:srcRect t="45325" b="-45143"/>
          <a:stretch/>
        </p:blipFill>
        <p:spPr>
          <a:xfrm>
            <a:off x="-89297" y="0"/>
            <a:ext cx="12370594" cy="12520196"/>
          </a:xfrm>
          <a:prstGeom prst="rect">
            <a:avLst/>
          </a:prstGeom>
        </p:spPr>
      </p:pic>
      <p:sp>
        <p:nvSpPr>
          <p:cNvPr id="2" name="Título 1">
            <a:extLst>
              <a:ext uri="{FF2B5EF4-FFF2-40B4-BE49-F238E27FC236}">
                <a16:creationId xmlns:a16="http://schemas.microsoft.com/office/drawing/2014/main" xmlns="" id="{C47597A6-3815-4610-8B7D-F53EAAF510DF}"/>
              </a:ext>
            </a:extLst>
          </p:cNvPr>
          <p:cNvSpPr>
            <a:spLocks noGrp="1"/>
          </p:cNvSpPr>
          <p:nvPr>
            <p:ph type="title"/>
          </p:nvPr>
        </p:nvSpPr>
        <p:spPr>
          <a:xfrm>
            <a:off x="3631405" y="2261195"/>
            <a:ext cx="6084095" cy="2335610"/>
          </a:xfrm>
        </p:spPr>
        <p:txBody>
          <a:bodyPr>
            <a:normAutofit/>
          </a:bodyPr>
          <a:lstStyle/>
          <a:p>
            <a:r>
              <a:rPr lang="es-ES" sz="7200" b="1">
                <a:solidFill>
                  <a:schemeClr val="bg1"/>
                </a:solidFill>
                <a:cs typeface="Calibri Light"/>
              </a:rPr>
              <a:t>MI EXPERIENCIA</a:t>
            </a:r>
          </a:p>
        </p:txBody>
      </p:sp>
    </p:spTree>
    <p:extLst>
      <p:ext uri="{BB962C8B-B14F-4D97-AF65-F5344CB8AC3E}">
        <p14:creationId xmlns:p14="http://schemas.microsoft.com/office/powerpoint/2010/main" xmlns="" val="18618494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xmlns="" id="{8F460FDF-8743-4687-8C4C-5F9A3F18DA99}"/>
              </a:ext>
            </a:extLst>
          </p:cNvPr>
          <p:cNvSpPr>
            <a:spLocks noGrp="1"/>
          </p:cNvSpPr>
          <p:nvPr>
            <p:ph idx="1"/>
          </p:nvPr>
        </p:nvSpPr>
        <p:spPr>
          <a:xfrm>
            <a:off x="374979" y="559069"/>
            <a:ext cx="11765801" cy="1307068"/>
          </a:xfrm>
        </p:spPr>
        <p:txBody>
          <a:bodyPr>
            <a:normAutofit fontScale="62500" lnSpcReduction="20000"/>
          </a:bodyPr>
          <a:lstStyle/>
          <a:p>
            <a:r>
              <a:rPr lang="es-ES"/>
              <a:t>En otras ocasiones he hecho viajes de intercambio también con el proyecto Erasmus, pero nunca de larga duración. Estaba un poco preocupada aunque ya sabía lo que era estar en otra casa que no es la mía, pero la familia y los amigos han hecho que me sienta como en casa. Giovanna tiene una hermana y un hermano pequeños, y ellos y sus padres me han tratado como a una hermana más. Siento de verdad que he tenido muchísima suerte de haber encontrado a esta familia. Con sus amigos también me he llevado muy bien y los quiero mucho a todos, no sé cómo haré para despedirme de ellos.</a:t>
            </a:r>
          </a:p>
        </p:txBody>
      </p:sp>
      <p:sp>
        <p:nvSpPr>
          <p:cNvPr id="2" name="CuadroTexto 1">
            <a:extLst>
              <a:ext uri="{FF2B5EF4-FFF2-40B4-BE49-F238E27FC236}">
                <a16:creationId xmlns:a16="http://schemas.microsoft.com/office/drawing/2014/main" xmlns="" id="{5A376316-4C19-4E29-9056-6F45D385BB12}"/>
              </a:ext>
            </a:extLst>
          </p:cNvPr>
          <p:cNvSpPr txBox="1"/>
          <p:nvPr/>
        </p:nvSpPr>
        <p:spPr>
          <a:xfrm>
            <a:off x="368061" y="1575758"/>
            <a:ext cx="3260785" cy="39703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s-ES" err="1">
                <a:cs typeface="Calibri"/>
              </a:rPr>
              <a:t>Io</a:t>
            </a:r>
            <a:r>
              <a:rPr lang="es-ES">
                <a:cs typeface="Calibri"/>
              </a:rPr>
              <a:t> </a:t>
            </a:r>
            <a:r>
              <a:rPr lang="es-ES" err="1">
                <a:cs typeface="Calibri"/>
              </a:rPr>
              <a:t>ho</a:t>
            </a:r>
            <a:r>
              <a:rPr lang="es-ES">
                <a:cs typeface="Calibri"/>
              </a:rPr>
              <a:t> </a:t>
            </a:r>
            <a:r>
              <a:rPr lang="es-ES" err="1">
                <a:cs typeface="Calibri"/>
              </a:rPr>
              <a:t>già</a:t>
            </a:r>
            <a:r>
              <a:rPr lang="es-ES">
                <a:cs typeface="Calibri"/>
              </a:rPr>
              <a:t> </a:t>
            </a:r>
            <a:r>
              <a:rPr lang="es-ES" err="1">
                <a:cs typeface="Calibri"/>
              </a:rPr>
              <a:t>fatto</a:t>
            </a:r>
            <a:r>
              <a:rPr lang="es-ES">
                <a:cs typeface="Calibri"/>
              </a:rPr>
              <a:t> </a:t>
            </a:r>
            <a:r>
              <a:rPr lang="es-ES" err="1">
                <a:cs typeface="Calibri"/>
              </a:rPr>
              <a:t>altri</a:t>
            </a:r>
            <a:r>
              <a:rPr lang="es-ES">
                <a:cs typeface="Calibri"/>
              </a:rPr>
              <a:t> </a:t>
            </a:r>
            <a:r>
              <a:rPr lang="es-ES" err="1">
                <a:cs typeface="Calibri"/>
              </a:rPr>
              <a:t>scambi</a:t>
            </a:r>
            <a:r>
              <a:rPr lang="es-ES">
                <a:cs typeface="Calibri"/>
              </a:rPr>
              <a:t> con Erasmus, ma mai di due mesi. Stavo un poco preoccupata anche se già sapevo com'è stare in una casa che non è la mia, ma la famiglia e gli amici mi hanno fatto sentire a casa. Giovanna ha una sorella e un fratello piccoli, e loro e i genitori mi hanno trattata come un'altra sorella. Sento davvero che sono fortunata di aver trovato una famiglia così.</a:t>
            </a:r>
          </a:p>
        </p:txBody>
      </p:sp>
      <p:pic>
        <p:nvPicPr>
          <p:cNvPr id="4" name="Imagen 4" descr="Imagen que contiene persona, interior, sostener, pequeño&#10;&#10;Descripción generada con confianza muy alta">
            <a:extLst>
              <a:ext uri="{FF2B5EF4-FFF2-40B4-BE49-F238E27FC236}">
                <a16:creationId xmlns:a16="http://schemas.microsoft.com/office/drawing/2014/main" xmlns="" id="{00B14C94-FE81-4F2B-9005-AA4C48C982AB}"/>
              </a:ext>
            </a:extLst>
          </p:cNvPr>
          <p:cNvPicPr>
            <a:picLocks noChangeAspect="1"/>
          </p:cNvPicPr>
          <p:nvPr/>
        </p:nvPicPr>
        <p:blipFill>
          <a:blip r:embed="rId2" cstate="print"/>
          <a:stretch>
            <a:fillRect/>
          </a:stretch>
        </p:blipFill>
        <p:spPr>
          <a:xfrm>
            <a:off x="8074325" y="3686060"/>
            <a:ext cx="2254370" cy="299395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Imagen 10" descr="Imagen que contiene techo, persona, interior, equipaje&#10;&#10;Descripción generada con confianza muy alta">
            <a:extLst>
              <a:ext uri="{FF2B5EF4-FFF2-40B4-BE49-F238E27FC236}">
                <a16:creationId xmlns:a16="http://schemas.microsoft.com/office/drawing/2014/main" xmlns="" id="{EA795D18-B8CA-4750-AAE0-33FD0A6B1227}"/>
              </a:ext>
            </a:extLst>
          </p:cNvPr>
          <p:cNvPicPr>
            <a:picLocks noChangeAspect="1"/>
          </p:cNvPicPr>
          <p:nvPr/>
        </p:nvPicPr>
        <p:blipFill>
          <a:blip r:embed="rId3" cstate="print"/>
          <a:stretch>
            <a:fillRect/>
          </a:stretch>
        </p:blipFill>
        <p:spPr>
          <a:xfrm>
            <a:off x="8692552" y="1638300"/>
            <a:ext cx="3073879" cy="230181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2" name="Imagen 22" descr="Imagen que contiene montaña, exterior, vista, ventana&#10;&#10;Descripción generada con confianza muy alta">
            <a:extLst>
              <a:ext uri="{FF2B5EF4-FFF2-40B4-BE49-F238E27FC236}">
                <a16:creationId xmlns:a16="http://schemas.microsoft.com/office/drawing/2014/main" xmlns="" id="{B42CC488-E59F-49B7-920A-D627A23CE513}"/>
              </a:ext>
            </a:extLst>
          </p:cNvPr>
          <p:cNvPicPr>
            <a:picLocks noChangeAspect="1"/>
          </p:cNvPicPr>
          <p:nvPr/>
        </p:nvPicPr>
        <p:blipFill>
          <a:blip r:embed="rId4" cstate="print"/>
          <a:stretch>
            <a:fillRect/>
          </a:stretch>
        </p:blipFill>
        <p:spPr>
          <a:xfrm>
            <a:off x="3918481" y="1860430"/>
            <a:ext cx="1997147" cy="295023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4" name="Imagen 24" descr="Imagen que contiene persona, mujer, interior, vistiendo&#10;&#10;Descripción generada con confianza muy alta">
            <a:extLst>
              <a:ext uri="{FF2B5EF4-FFF2-40B4-BE49-F238E27FC236}">
                <a16:creationId xmlns:a16="http://schemas.microsoft.com/office/drawing/2014/main" xmlns="" id="{2D28BBD4-FB3F-4ECF-A28E-826060E65C58}"/>
              </a:ext>
            </a:extLst>
          </p:cNvPr>
          <p:cNvPicPr>
            <a:picLocks noChangeAspect="1"/>
          </p:cNvPicPr>
          <p:nvPr/>
        </p:nvPicPr>
        <p:blipFill>
          <a:blip r:embed="rId5" cstate="print"/>
          <a:stretch>
            <a:fillRect/>
          </a:stretch>
        </p:blipFill>
        <p:spPr>
          <a:xfrm>
            <a:off x="6261430" y="1644770"/>
            <a:ext cx="2055783" cy="364034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xmlns="" val="26727273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2" descr="Imagen que contiene persona, mujer, viendo, sostener&#10;&#10;Descripción generada con confianza muy alta">
            <a:extLst>
              <a:ext uri="{FF2B5EF4-FFF2-40B4-BE49-F238E27FC236}">
                <a16:creationId xmlns:a16="http://schemas.microsoft.com/office/drawing/2014/main" xmlns="" id="{8671E806-076F-461D-A132-A50F559B3C27}"/>
              </a:ext>
            </a:extLst>
          </p:cNvPr>
          <p:cNvPicPr>
            <a:picLocks noChangeAspect="1"/>
          </p:cNvPicPr>
          <p:nvPr/>
        </p:nvPicPr>
        <p:blipFill>
          <a:blip r:embed="rId2" cstate="print"/>
          <a:stretch>
            <a:fillRect/>
          </a:stretch>
        </p:blipFill>
        <p:spPr>
          <a:xfrm>
            <a:off x="6096000" y="190389"/>
            <a:ext cx="2313449" cy="4114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4" name="Imagen 14" descr="Imagen que contiene interior, foto, posando, frente&#10;&#10;Descripción generada con confianza muy alta">
            <a:extLst>
              <a:ext uri="{FF2B5EF4-FFF2-40B4-BE49-F238E27FC236}">
                <a16:creationId xmlns:a16="http://schemas.microsoft.com/office/drawing/2014/main" xmlns="" id="{3149C789-A127-4D84-B9C4-523B005B7679}"/>
              </a:ext>
            </a:extLst>
          </p:cNvPr>
          <p:cNvPicPr>
            <a:picLocks noChangeAspect="1"/>
          </p:cNvPicPr>
          <p:nvPr/>
        </p:nvPicPr>
        <p:blipFill rotWithShape="1">
          <a:blip r:embed="rId3" cstate="print"/>
          <a:srcRect l="15528" t="11888" r="13665" b="17133"/>
          <a:stretch/>
        </p:blipFill>
        <p:spPr>
          <a:xfrm>
            <a:off x="430569" y="205597"/>
            <a:ext cx="2299457" cy="409959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6" name="Imagen 16" descr="Imagen que contiene persona, interior, tabla, hombre&#10;&#10;Descripción generada con confianza muy alta">
            <a:extLst>
              <a:ext uri="{FF2B5EF4-FFF2-40B4-BE49-F238E27FC236}">
                <a16:creationId xmlns:a16="http://schemas.microsoft.com/office/drawing/2014/main" xmlns="" id="{437344F0-19B2-4AE7-B986-AC76A96B96BB}"/>
              </a:ext>
            </a:extLst>
          </p:cNvPr>
          <p:cNvPicPr>
            <a:picLocks noChangeAspect="1"/>
          </p:cNvPicPr>
          <p:nvPr/>
        </p:nvPicPr>
        <p:blipFill>
          <a:blip r:embed="rId4" cstate="print"/>
          <a:stretch>
            <a:fillRect/>
          </a:stretch>
        </p:blipFill>
        <p:spPr>
          <a:xfrm>
            <a:off x="9006045" y="1903562"/>
            <a:ext cx="2313449" cy="4114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Imagen 8" descr="Imagen que contiene persona, exterior, hombre, niño&#10;&#10;Descripción generada con confianza muy alta">
            <a:extLst>
              <a:ext uri="{FF2B5EF4-FFF2-40B4-BE49-F238E27FC236}">
                <a16:creationId xmlns:a16="http://schemas.microsoft.com/office/drawing/2014/main" xmlns="" id="{EE68484F-C753-4875-94EA-D97E64125AD5}"/>
              </a:ext>
            </a:extLst>
          </p:cNvPr>
          <p:cNvPicPr>
            <a:picLocks noChangeAspect="1"/>
          </p:cNvPicPr>
          <p:nvPr/>
        </p:nvPicPr>
        <p:blipFill>
          <a:blip r:embed="rId5" cstate="print"/>
          <a:stretch>
            <a:fillRect/>
          </a:stretch>
        </p:blipFill>
        <p:spPr>
          <a:xfrm>
            <a:off x="3326622" y="1903562"/>
            <a:ext cx="2313449" cy="4114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xmlns="" val="10638882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xmlns="" id="{E783C199-C981-4F8A-A4DF-7EE790CDC1D5}"/>
              </a:ext>
            </a:extLst>
          </p:cNvPr>
          <p:cNvSpPr>
            <a:spLocks noGrp="1"/>
          </p:cNvSpPr>
          <p:nvPr>
            <p:ph idx="1"/>
          </p:nvPr>
        </p:nvSpPr>
        <p:spPr>
          <a:xfrm>
            <a:off x="665672" y="114719"/>
            <a:ext cx="10860657" cy="1964697"/>
          </a:xfrm>
        </p:spPr>
        <p:txBody>
          <a:bodyPr vert="horz" lIns="91440" tIns="45720" rIns="91440" bIns="45720" rtlCol="0" anchor="t">
            <a:normAutofit/>
          </a:bodyPr>
          <a:lstStyle/>
          <a:p>
            <a:r>
              <a:rPr lang="es-ES"/>
              <a:t>En cuanto al instituto, al principio tenía un poco de miedo porque en clase de Giovanna no conocía a nadie. Pero enseguida me integraron en el grupo y he descubierto a personas maravillosas que me gustaría haber conocido antes. </a:t>
            </a:r>
          </a:p>
          <a:p>
            <a:endParaRPr lang="es-ES">
              <a:cs typeface="Calibri"/>
            </a:endParaRPr>
          </a:p>
        </p:txBody>
      </p:sp>
      <p:sp>
        <p:nvSpPr>
          <p:cNvPr id="2" name="CuadroTexto 1">
            <a:extLst>
              <a:ext uri="{FF2B5EF4-FFF2-40B4-BE49-F238E27FC236}">
                <a16:creationId xmlns:a16="http://schemas.microsoft.com/office/drawing/2014/main" xmlns="" id="{C0FA8DD9-4123-486C-80AF-C52F90C14059}"/>
              </a:ext>
            </a:extLst>
          </p:cNvPr>
          <p:cNvSpPr txBox="1"/>
          <p:nvPr/>
        </p:nvSpPr>
        <p:spPr>
          <a:xfrm>
            <a:off x="598098" y="2136475"/>
            <a:ext cx="3965275"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s-ES">
                <a:cs typeface="Calibri"/>
              </a:rPr>
              <a:t>Quanto alla scuola, prima avevo un poco di paura perché a classe di Giovanna non conoscevo nessuno. Ma mi hanno fatto sentire parte del gruppo ed ho scoperto persone meravigliose.</a:t>
            </a:r>
          </a:p>
          <a:p>
            <a:pPr marL="285750" indent="-285750">
              <a:buFont typeface="Arial"/>
              <a:buChar char="•"/>
            </a:pPr>
            <a:endParaRPr lang="es-ES">
              <a:ea typeface="+mn-lt"/>
              <a:cs typeface="+mn-lt"/>
            </a:endParaRPr>
          </a:p>
        </p:txBody>
      </p:sp>
      <p:pic>
        <p:nvPicPr>
          <p:cNvPr id="4" name="Imagen 4">
            <a:extLst>
              <a:ext uri="{FF2B5EF4-FFF2-40B4-BE49-F238E27FC236}">
                <a16:creationId xmlns:a16="http://schemas.microsoft.com/office/drawing/2014/main" xmlns="" id="{91CC4A8C-5419-5042-A8D5-5AB50EADB12A}"/>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563373" y="1395303"/>
            <a:ext cx="2155032" cy="3513668"/>
          </a:xfrm>
          <a:prstGeom prst="rect">
            <a:avLst/>
          </a:prstGeom>
        </p:spPr>
      </p:pic>
      <p:pic>
        <p:nvPicPr>
          <p:cNvPr id="8" name="Imagen 8">
            <a:extLst>
              <a:ext uri="{FF2B5EF4-FFF2-40B4-BE49-F238E27FC236}">
                <a16:creationId xmlns:a16="http://schemas.microsoft.com/office/drawing/2014/main" xmlns="" id="{88FAC963-F1F2-E642-8779-9514BDEC8501}"/>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718405" y="1395303"/>
            <a:ext cx="3338382" cy="2224197"/>
          </a:xfrm>
          <a:prstGeom prst="rect">
            <a:avLst/>
          </a:prstGeom>
        </p:spPr>
      </p:pic>
      <p:pic>
        <p:nvPicPr>
          <p:cNvPr id="5" name="Imagen 5">
            <a:extLst>
              <a:ext uri="{FF2B5EF4-FFF2-40B4-BE49-F238E27FC236}">
                <a16:creationId xmlns:a16="http://schemas.microsoft.com/office/drawing/2014/main" xmlns="" id="{3BCAF426-AF18-444E-A38E-AA4B519549D9}"/>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718405" y="3619500"/>
            <a:ext cx="4064002" cy="2707641"/>
          </a:xfrm>
          <a:prstGeom prst="rect">
            <a:avLst/>
          </a:prstGeom>
        </p:spPr>
      </p:pic>
    </p:spTree>
    <p:extLst>
      <p:ext uri="{BB962C8B-B14F-4D97-AF65-F5344CB8AC3E}">
        <p14:creationId xmlns:p14="http://schemas.microsoft.com/office/powerpoint/2010/main" xmlns="" val="10170919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xmlns="" id="{6911D28E-1DE6-7F43-B530-254F97EF77FF}"/>
              </a:ext>
            </a:extLst>
          </p:cNvPr>
          <p:cNvSpPr>
            <a:spLocks noGrp="1"/>
          </p:cNvSpPr>
          <p:nvPr>
            <p:ph idx="1"/>
          </p:nvPr>
        </p:nvSpPr>
        <p:spPr>
          <a:xfrm>
            <a:off x="219973" y="229739"/>
            <a:ext cx="11263222" cy="1346472"/>
          </a:xfrm>
        </p:spPr>
        <p:txBody>
          <a:bodyPr vert="horz" lIns="91440" tIns="45720" rIns="91440" bIns="45720" rtlCol="0" anchor="t">
            <a:normAutofit fontScale="85000" lnSpcReduction="10000"/>
          </a:bodyPr>
          <a:lstStyle/>
          <a:p>
            <a:r>
              <a:rPr lang="es-ES">
                <a:ea typeface="+mn-lt"/>
                <a:cs typeface="+mn-lt"/>
              </a:rPr>
              <a:t>A parte de en clase de Giovanna también he estado en 3°A dando francés. En esta clase los conocía a casi todos porque vinieron a Albacete en el intercambio de una semana, o estuvieron en Nantes en el otro viaje. Aunque en esta clase no he estado mucho tiempo también he estado muy cómoda gracias a todos los compañeros.</a:t>
            </a:r>
          </a:p>
          <a:p>
            <a:endParaRPr lang="es-ES">
              <a:cs typeface="Calibri"/>
            </a:endParaRPr>
          </a:p>
        </p:txBody>
      </p:sp>
      <p:sp>
        <p:nvSpPr>
          <p:cNvPr id="2" name="CuadroTexto 1">
            <a:extLst>
              <a:ext uri="{FF2B5EF4-FFF2-40B4-BE49-F238E27FC236}">
                <a16:creationId xmlns:a16="http://schemas.microsoft.com/office/drawing/2014/main" xmlns="" id="{FD9775E3-43A4-4899-A00C-EDDEFED8AB7B}"/>
              </a:ext>
            </a:extLst>
          </p:cNvPr>
          <p:cNvSpPr txBox="1"/>
          <p:nvPr/>
        </p:nvSpPr>
        <p:spPr>
          <a:xfrm>
            <a:off x="439947" y="1719532"/>
            <a:ext cx="2743200" cy="31393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s-ES">
                <a:cs typeface="Calibri"/>
              </a:rPr>
              <a:t>A parte classe di Giovanna, vado anche al 3°A per fare francese. In questa classe conoscevo a quasi tutti perché sono venuti ad Albacete, o sono andati a Nantes. Qui non sono stata così tanto tempo ma sono stata comodissima con loro.</a:t>
            </a:r>
          </a:p>
        </p:txBody>
      </p:sp>
      <p:pic>
        <p:nvPicPr>
          <p:cNvPr id="4" name="Imagen 4" descr="Imagen que contiene persona, gente, hombre, grupo&#10;&#10;Descripción generada con confianza muy alta">
            <a:extLst>
              <a:ext uri="{FF2B5EF4-FFF2-40B4-BE49-F238E27FC236}">
                <a16:creationId xmlns:a16="http://schemas.microsoft.com/office/drawing/2014/main" xmlns="" id="{4D535260-2642-41E6-9531-B8B8523F8333}"/>
              </a:ext>
            </a:extLst>
          </p:cNvPr>
          <p:cNvPicPr>
            <a:picLocks noChangeAspect="1"/>
          </p:cNvPicPr>
          <p:nvPr/>
        </p:nvPicPr>
        <p:blipFill>
          <a:blip r:embed="rId2" cstate="print"/>
          <a:stretch>
            <a:fillRect/>
          </a:stretch>
        </p:blipFill>
        <p:spPr>
          <a:xfrm>
            <a:off x="4063042" y="1710187"/>
            <a:ext cx="6064369" cy="45590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xmlns="" val="39375383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7">
            <a:extLst>
              <a:ext uri="{FF2B5EF4-FFF2-40B4-BE49-F238E27FC236}">
                <a16:creationId xmlns:a16="http://schemas.microsoft.com/office/drawing/2014/main" xmlns="" id="{C5E6CFF1-2F42-4E10-9A97-F116F46F53F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Imagen 9" descr="Ciudad con edificios altos&#10;&#10;Descripción generada con confianza alta">
            <a:extLst>
              <a:ext uri="{FF2B5EF4-FFF2-40B4-BE49-F238E27FC236}">
                <a16:creationId xmlns:a16="http://schemas.microsoft.com/office/drawing/2014/main" xmlns="" id="{2DFDE75A-5C60-443C-8F0C-10613B7E7A61}"/>
              </a:ext>
            </a:extLst>
          </p:cNvPr>
          <p:cNvPicPr>
            <a:picLocks noChangeAspect="1"/>
          </p:cNvPicPr>
          <p:nvPr/>
        </p:nvPicPr>
        <p:blipFill rotWithShape="1">
          <a:blip r:embed="rId2" cstate="print">
            <a:alphaModFix amt="35000"/>
          </a:blip>
          <a:srcRect l="2024" r="642"/>
          <a:stretch/>
        </p:blipFill>
        <p:spPr>
          <a:xfrm>
            <a:off x="20" y="1"/>
            <a:ext cx="12191980" cy="6857999"/>
          </a:xfrm>
          <a:prstGeom prst="rect">
            <a:avLst/>
          </a:prstGeom>
        </p:spPr>
      </p:pic>
      <p:sp>
        <p:nvSpPr>
          <p:cNvPr id="2" name="Título 1">
            <a:extLst>
              <a:ext uri="{FF2B5EF4-FFF2-40B4-BE49-F238E27FC236}">
                <a16:creationId xmlns:a16="http://schemas.microsoft.com/office/drawing/2014/main" xmlns="" id="{FCE2B884-E513-4579-9D9E-5FE2DAFAFAF2}"/>
              </a:ext>
            </a:extLst>
          </p:cNvPr>
          <p:cNvSpPr>
            <a:spLocks noGrp="1"/>
          </p:cNvSpPr>
          <p:nvPr>
            <p:ph type="title"/>
          </p:nvPr>
        </p:nvSpPr>
        <p:spPr>
          <a:xfrm>
            <a:off x="838201" y="1065862"/>
            <a:ext cx="3313164" cy="4726276"/>
          </a:xfrm>
        </p:spPr>
        <p:txBody>
          <a:bodyPr vert="horz" lIns="91440" tIns="45720" rIns="91440" bIns="45720" rtlCol="0">
            <a:normAutofit/>
          </a:bodyPr>
          <a:lstStyle/>
          <a:p>
            <a:pPr algn="r"/>
            <a:r>
              <a:rPr lang="en-US" sz="4000" kern="1200">
                <a:solidFill>
                  <a:srgbClr val="FFFFFF"/>
                </a:solidFill>
                <a:latin typeface="+mj-lt"/>
                <a:ea typeface="+mj-ea"/>
                <a:cs typeface="+mj-cs"/>
              </a:rPr>
              <a:t>PATRIMONIO DE LA ZONA</a:t>
            </a:r>
          </a:p>
        </p:txBody>
      </p:sp>
      <p:cxnSp>
        <p:nvCxnSpPr>
          <p:cNvPr id="20" name="Straight Connector 19">
            <a:extLst>
              <a:ext uri="{FF2B5EF4-FFF2-40B4-BE49-F238E27FC236}">
                <a16:creationId xmlns:a16="http://schemas.microsoft.com/office/drawing/2014/main" xmlns="" id="{67182200-4859-4C8D-BCBB-55B245C28BA3}"/>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008140220"/>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FE2779B6-3E86-4E7A-853A-C722B231CC5E}"/>
              </a:ext>
            </a:extLst>
          </p:cNvPr>
          <p:cNvSpPr>
            <a:spLocks noGrp="1"/>
          </p:cNvSpPr>
          <p:nvPr>
            <p:ph type="title"/>
          </p:nvPr>
        </p:nvSpPr>
        <p:spPr/>
        <p:txBody>
          <a:bodyPr/>
          <a:lstStyle/>
          <a:p>
            <a:r>
              <a:rPr lang="es-ES"/>
              <a:t>CONCLUSIÓN</a:t>
            </a:r>
          </a:p>
        </p:txBody>
      </p:sp>
      <p:sp>
        <p:nvSpPr>
          <p:cNvPr id="3" name="Marcador de contenido 2">
            <a:extLst>
              <a:ext uri="{FF2B5EF4-FFF2-40B4-BE49-F238E27FC236}">
                <a16:creationId xmlns:a16="http://schemas.microsoft.com/office/drawing/2014/main" xmlns="" id="{1536957C-BF7D-4D5D-9B33-7BAE512117C3}"/>
              </a:ext>
            </a:extLst>
          </p:cNvPr>
          <p:cNvSpPr>
            <a:spLocks noGrp="1"/>
          </p:cNvSpPr>
          <p:nvPr>
            <p:ph idx="1"/>
          </p:nvPr>
        </p:nvSpPr>
        <p:spPr>
          <a:xfrm>
            <a:off x="838200" y="1825625"/>
            <a:ext cx="10515600" cy="3186906"/>
          </a:xfrm>
        </p:spPr>
        <p:txBody>
          <a:bodyPr vert="horz" lIns="91440" tIns="45720" rIns="91440" bIns="45720" rtlCol="0" anchor="t">
            <a:normAutofit/>
          </a:bodyPr>
          <a:lstStyle/>
          <a:p>
            <a:r>
              <a:rPr lang="es-ES">
                <a:ea typeface="+mn-lt"/>
                <a:cs typeface="+mn-lt"/>
              </a:rPr>
              <a:t>Esta experiencia me ha servido para conocer mejor una cultura diferente a la nuestra y para aprender mejor el idioma, ya que antes lo hablaba un poco pero nunca lo he estudiado. También he aprendido a ser un poco más independiente y a adaptarme a situaciones nuevas</a:t>
            </a:r>
          </a:p>
          <a:p>
            <a:r>
              <a:rPr lang="es-ES">
                <a:ea typeface="+mn-lt"/>
                <a:cs typeface="+mn-lt"/>
              </a:rPr>
              <a:t>Questa esperienza mi ha permesso conoscere una cultura diversa e anche imparare meglio la lingua italiana, perché prima lo parlavo un po’ ma non l’ho mai studiato. Ho anche imparato ad essere un poco più indipendente.</a:t>
            </a:r>
            <a:endParaRPr lang="es-ES"/>
          </a:p>
        </p:txBody>
      </p:sp>
    </p:spTree>
    <p:extLst>
      <p:ext uri="{BB962C8B-B14F-4D97-AF65-F5344CB8AC3E}">
        <p14:creationId xmlns:p14="http://schemas.microsoft.com/office/powerpoint/2010/main" xmlns="" val="21708596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10">
            <a:extLst>
              <a:ext uri="{FF2B5EF4-FFF2-40B4-BE49-F238E27FC236}">
                <a16:creationId xmlns:a16="http://schemas.microsoft.com/office/drawing/2014/main" xmlns="" id="{F5B8AA4F-D784-0444-84F3-DDBE1445310F}"/>
              </a:ext>
            </a:extLst>
          </p:cNvPr>
          <p:cNvPicPr>
            <a:picLocks noChangeAspect="1"/>
          </p:cNvPicPr>
          <p:nvPr/>
        </p:nvPicPr>
        <p:blipFill rotWithShape="1">
          <a:blip r:embed="rId2" cstate="print">
            <a:extLst>
              <a:ext uri="{28A0092B-C50C-407E-A947-70E740481C1C}">
                <a14:useLocalDpi xmlns:a14="http://schemas.microsoft.com/office/drawing/2010/main" xmlns="" val="0"/>
              </a:ext>
            </a:extLst>
          </a:blip>
          <a:srcRect t="21229" r="879"/>
          <a:stretch/>
        </p:blipFill>
        <p:spPr>
          <a:xfrm>
            <a:off x="0" y="-83344"/>
            <a:ext cx="12275344" cy="7024688"/>
          </a:xfrm>
          <a:prstGeom prst="rect">
            <a:avLst/>
          </a:prstGeom>
        </p:spPr>
      </p:pic>
      <p:sp>
        <p:nvSpPr>
          <p:cNvPr id="2" name="CuadroTexto 1">
            <a:extLst>
              <a:ext uri="{FF2B5EF4-FFF2-40B4-BE49-F238E27FC236}">
                <a16:creationId xmlns:a16="http://schemas.microsoft.com/office/drawing/2014/main" xmlns="" id="{10CADD2A-A0D3-2047-8FF6-D69BB6247380}"/>
              </a:ext>
            </a:extLst>
          </p:cNvPr>
          <p:cNvSpPr txBox="1"/>
          <p:nvPr/>
        </p:nvSpPr>
        <p:spPr>
          <a:xfrm>
            <a:off x="2672953" y="2666761"/>
            <a:ext cx="6846093" cy="1524477"/>
          </a:xfrm>
          <a:prstGeom prst="rect">
            <a:avLst/>
          </a:prstGeom>
          <a:solidFill>
            <a:schemeClr val="accent1">
              <a:lumMod val="40000"/>
              <a:lumOff val="60000"/>
            </a:schemeClr>
          </a:solidFill>
        </p:spPr>
        <p:txBody>
          <a:bodyPr wrap="square" rtlCol="0">
            <a:spAutoFit/>
          </a:bodyPr>
          <a:lstStyle/>
          <a:p>
            <a:pPr marL="285750" indent="-285750" algn="l">
              <a:buFont typeface="Arial" panose="020B0604020202020204" pitchFamily="34" charset="0"/>
              <a:buChar char="•"/>
            </a:pPr>
            <a:r>
              <a:rPr lang="es-ES"/>
              <a:t>Muchas gracias al Proyecto Erasmus y a todas las personas que han hecho posible esta experiencia.</a:t>
            </a:r>
          </a:p>
          <a:p>
            <a:pPr marL="285750" indent="-285750" algn="l">
              <a:buFont typeface="Arial" panose="020B0604020202020204" pitchFamily="34" charset="0"/>
              <a:buChar char="•"/>
            </a:pPr>
            <a:r>
              <a:rPr lang="es-ES"/>
              <a:t>Grazie mille al Progetto Erasmus e a tutte le persone che hanno fatto possibile questa esperienza.</a:t>
            </a:r>
          </a:p>
          <a:p>
            <a:pPr algn="l"/>
            <a:endParaRPr lang="es-ES"/>
          </a:p>
        </p:txBody>
      </p:sp>
      <p:sp>
        <p:nvSpPr>
          <p:cNvPr id="3" name="CuadroTexto 2">
            <a:extLst>
              <a:ext uri="{FF2B5EF4-FFF2-40B4-BE49-F238E27FC236}">
                <a16:creationId xmlns:a16="http://schemas.microsoft.com/office/drawing/2014/main" xmlns="" id="{6D7B7167-CFA3-C14C-9DDA-6C46EAFD3115}"/>
              </a:ext>
            </a:extLst>
          </p:cNvPr>
          <p:cNvSpPr txBox="1"/>
          <p:nvPr/>
        </p:nvSpPr>
        <p:spPr>
          <a:xfrm>
            <a:off x="5020866" y="799445"/>
            <a:ext cx="1801416" cy="1569660"/>
          </a:xfrm>
          <a:prstGeom prst="rect">
            <a:avLst/>
          </a:prstGeom>
          <a:solidFill>
            <a:schemeClr val="accent1">
              <a:lumMod val="40000"/>
              <a:lumOff val="60000"/>
            </a:schemeClr>
          </a:solidFill>
        </p:spPr>
        <p:txBody>
          <a:bodyPr wrap="square" rtlCol="0">
            <a:spAutoFit/>
          </a:bodyPr>
          <a:lstStyle/>
          <a:p>
            <a:pPr algn="l"/>
            <a:r>
              <a:rPr lang="es-ES" sz="9600"/>
              <a:t>❤️</a:t>
            </a:r>
          </a:p>
        </p:txBody>
      </p:sp>
    </p:spTree>
    <p:extLst>
      <p:ext uri="{BB962C8B-B14F-4D97-AF65-F5344CB8AC3E}">
        <p14:creationId xmlns:p14="http://schemas.microsoft.com/office/powerpoint/2010/main" xmlns="" val="9716332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4038CB10-1F5C-4D54-9DF7-12586DE5B00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27546" y="4572000"/>
            <a:ext cx="7058307" cy="1964266"/>
          </a:xfrm>
          <a:prstGeom prst="rect">
            <a:avLst/>
          </a:prstGeom>
          <a:solidFill>
            <a:srgbClr val="7461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xmlns="" id="{90945AA0-7456-411C-879E-76C2E7F6599F}"/>
              </a:ext>
            </a:extLst>
          </p:cNvPr>
          <p:cNvSpPr>
            <a:spLocks noGrp="1"/>
          </p:cNvSpPr>
          <p:nvPr>
            <p:ph type="title"/>
          </p:nvPr>
        </p:nvSpPr>
        <p:spPr>
          <a:xfrm>
            <a:off x="524256" y="4767072"/>
            <a:ext cx="6594189" cy="1625210"/>
          </a:xfrm>
        </p:spPr>
        <p:txBody>
          <a:bodyPr vert="horz" lIns="91440" tIns="45720" rIns="91440" bIns="45720" rtlCol="0" anchor="ctr">
            <a:normAutofit/>
          </a:bodyPr>
          <a:lstStyle/>
          <a:p>
            <a:pPr algn="r"/>
            <a:r>
              <a:rPr lang="es-ES" sz="4400" kern="1200">
                <a:solidFill>
                  <a:srgbClr val="FFFFFF"/>
                </a:solidFill>
                <a:latin typeface="+mj-lt"/>
                <a:ea typeface="+mj-ea"/>
                <a:cs typeface="+mj-cs"/>
              </a:rPr>
              <a:t>GASTRONOMÍA</a:t>
            </a:r>
            <a:endParaRPr lang="en-US" sz="4400" kern="1200">
              <a:solidFill>
                <a:srgbClr val="FFFFFF"/>
              </a:solidFill>
              <a:latin typeface="+mj-lt"/>
              <a:ea typeface="+mj-ea"/>
              <a:cs typeface="+mj-cs"/>
            </a:endParaRPr>
          </a:p>
        </p:txBody>
      </p:sp>
      <p:pic>
        <p:nvPicPr>
          <p:cNvPr id="4" name="Imagen 4" descr="Imagen que contiene comida, plato, pieza, tabla&#10;&#10;Descripción generada con confianza muy alta">
            <a:extLst>
              <a:ext uri="{FF2B5EF4-FFF2-40B4-BE49-F238E27FC236}">
                <a16:creationId xmlns:a16="http://schemas.microsoft.com/office/drawing/2014/main" xmlns="" id="{00A9C337-B18B-49DC-9D9A-682F4EF8CAD5}"/>
              </a:ext>
            </a:extLst>
          </p:cNvPr>
          <p:cNvPicPr>
            <a:picLocks noGrp="1" noChangeAspect="1"/>
          </p:cNvPicPr>
          <p:nvPr>
            <p:ph idx="1"/>
          </p:nvPr>
        </p:nvPicPr>
        <p:blipFill rotWithShape="1">
          <a:blip r:embed="rId2" cstate="print"/>
          <a:srcRect t="5667" r="1" b="12946"/>
          <a:stretch/>
        </p:blipFill>
        <p:spPr>
          <a:xfrm>
            <a:off x="-3132" y="120450"/>
            <a:ext cx="7058306" cy="4107392"/>
          </a:xfrm>
          <a:prstGeom prst="rect">
            <a:avLst/>
          </a:prstGeom>
        </p:spPr>
      </p:pic>
      <p:sp>
        <p:nvSpPr>
          <p:cNvPr id="13" name="Rectangle 12">
            <a:extLst>
              <a:ext uri="{FF2B5EF4-FFF2-40B4-BE49-F238E27FC236}">
                <a16:creationId xmlns:a16="http://schemas.microsoft.com/office/drawing/2014/main" xmlns="" id="{73ED6512-6858-4552-B699-9A97FE9A4E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CuadroTexto 5">
            <a:extLst>
              <a:ext uri="{FF2B5EF4-FFF2-40B4-BE49-F238E27FC236}">
                <a16:creationId xmlns:a16="http://schemas.microsoft.com/office/drawing/2014/main" xmlns="" id="{5D12E27A-3012-47D5-84CD-FC399CB5DCAD}"/>
              </a:ext>
            </a:extLst>
          </p:cNvPr>
          <p:cNvSpPr txBox="1"/>
          <p:nvPr/>
        </p:nvSpPr>
        <p:spPr>
          <a:xfrm>
            <a:off x="8029319" y="917725"/>
            <a:ext cx="3424739" cy="4852362"/>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indent="-228600">
              <a:lnSpc>
                <a:spcPct val="90000"/>
              </a:lnSpc>
              <a:spcAft>
                <a:spcPts val="600"/>
              </a:spcAft>
              <a:buFont typeface="Arial" panose="020B0604020202020204" pitchFamily="34" charset="0"/>
              <a:buChar char="•"/>
            </a:pPr>
            <a:r>
              <a:rPr lang="en-US" sz="2000" kern="1200">
                <a:solidFill>
                  <a:schemeClr val="bg1"/>
                </a:solidFill>
                <a:latin typeface="+mn-lt"/>
                <a:ea typeface="+mn-ea"/>
                <a:cs typeface="+mn-cs"/>
              </a:rPr>
              <a:t>La nduja es una </a:t>
            </a:r>
            <a:r>
              <a:rPr lang="en-US" sz="2000" kern="1200" err="1">
                <a:solidFill>
                  <a:schemeClr val="bg1"/>
                </a:solidFill>
                <a:latin typeface="+mn-lt"/>
                <a:ea typeface="+mn-ea"/>
                <a:cs typeface="+mn-cs"/>
              </a:rPr>
              <a:t>especie</a:t>
            </a:r>
            <a:r>
              <a:rPr lang="en-US" sz="2000" kern="1200">
                <a:solidFill>
                  <a:schemeClr val="bg1"/>
                </a:solidFill>
                <a:latin typeface="+mn-lt"/>
                <a:ea typeface="+mn-ea"/>
                <a:cs typeface="+mn-cs"/>
              </a:rPr>
              <a:t> de</a:t>
            </a:r>
            <a:r>
              <a:rPr lang="en-US" sz="2000">
                <a:solidFill>
                  <a:schemeClr val="bg1"/>
                </a:solidFill>
              </a:rPr>
              <a:t> </a:t>
            </a:r>
            <a:r>
              <a:rPr lang="en-US" sz="2000" err="1">
                <a:solidFill>
                  <a:schemeClr val="bg1"/>
                </a:solidFill>
              </a:rPr>
              <a:t>embutido</a:t>
            </a:r>
            <a:r>
              <a:rPr lang="en-US" sz="2000" kern="1200">
                <a:solidFill>
                  <a:schemeClr val="bg1"/>
                </a:solidFill>
                <a:latin typeface="+mn-lt"/>
                <a:ea typeface="+mn-ea"/>
                <a:cs typeface="+mn-cs"/>
              </a:rPr>
              <a:t> </a:t>
            </a:r>
            <a:r>
              <a:rPr lang="en-US" sz="2000" kern="1200" err="1">
                <a:solidFill>
                  <a:schemeClr val="bg1"/>
                </a:solidFill>
                <a:latin typeface="+mn-lt"/>
                <a:ea typeface="+mn-ea"/>
                <a:cs typeface="+mn-cs"/>
              </a:rPr>
              <a:t>muy</a:t>
            </a:r>
            <a:r>
              <a:rPr lang="en-US" sz="2000" kern="1200">
                <a:solidFill>
                  <a:schemeClr val="bg1"/>
                </a:solidFill>
                <a:latin typeface="+mn-lt"/>
                <a:ea typeface="+mn-ea"/>
                <a:cs typeface="+mn-cs"/>
              </a:rPr>
              <a:t> picante que es </a:t>
            </a:r>
            <a:r>
              <a:rPr lang="en-US" sz="2000" kern="1200" err="1">
                <a:solidFill>
                  <a:schemeClr val="bg1"/>
                </a:solidFill>
                <a:latin typeface="+mn-lt"/>
                <a:ea typeface="+mn-ea"/>
                <a:cs typeface="+mn-cs"/>
              </a:rPr>
              <a:t>originaria</a:t>
            </a:r>
            <a:r>
              <a:rPr lang="en-US" sz="2000" kern="1200">
                <a:solidFill>
                  <a:schemeClr val="bg1"/>
                </a:solidFill>
                <a:latin typeface="+mn-lt"/>
                <a:ea typeface="+mn-ea"/>
                <a:cs typeface="+mn-cs"/>
              </a:rPr>
              <a:t> de la zona de la Calabria</a:t>
            </a:r>
            <a:r>
              <a:rPr lang="en-US" sz="2000">
                <a:solidFill>
                  <a:schemeClr val="bg1"/>
                </a:solidFill>
              </a:rPr>
              <a:t>. El picante es </a:t>
            </a:r>
            <a:r>
              <a:rPr lang="en-US" sz="2000" err="1">
                <a:solidFill>
                  <a:schemeClr val="bg1"/>
                </a:solidFill>
              </a:rPr>
              <a:t>algo</a:t>
            </a:r>
            <a:r>
              <a:rPr lang="en-US" sz="2000">
                <a:solidFill>
                  <a:schemeClr val="bg1"/>
                </a:solidFill>
              </a:rPr>
              <a:t> </a:t>
            </a:r>
            <a:r>
              <a:rPr lang="es-ES" sz="2000" err="1">
                <a:solidFill>
                  <a:schemeClr val="bg1"/>
                </a:solidFill>
              </a:rPr>
              <a:t>caracterísitico</a:t>
            </a:r>
            <a:r>
              <a:rPr lang="en-US" sz="2000">
                <a:solidFill>
                  <a:schemeClr val="bg1"/>
                </a:solidFill>
              </a:rPr>
              <a:t> </a:t>
            </a:r>
            <a:r>
              <a:rPr lang="en-US" sz="2000" err="1">
                <a:solidFill>
                  <a:schemeClr val="bg1"/>
                </a:solidFill>
              </a:rPr>
              <a:t>ya</a:t>
            </a:r>
            <a:r>
              <a:rPr lang="en-US" sz="2000">
                <a:solidFill>
                  <a:schemeClr val="bg1"/>
                </a:solidFill>
              </a:rPr>
              <a:t> que </a:t>
            </a:r>
            <a:r>
              <a:rPr lang="en-US" sz="2000" err="1">
                <a:solidFill>
                  <a:schemeClr val="bg1"/>
                </a:solidFill>
              </a:rPr>
              <a:t>aqu</a:t>
            </a:r>
            <a:r>
              <a:rPr lang="es-ES" sz="2000" err="1">
                <a:solidFill>
                  <a:schemeClr val="bg1"/>
                </a:solidFill>
              </a:rPr>
              <a:t>í es</a:t>
            </a:r>
            <a:r>
              <a:rPr lang="en-US" sz="2000">
                <a:solidFill>
                  <a:schemeClr val="bg1"/>
                </a:solidFill>
              </a:rPr>
              <a:t> </a:t>
            </a:r>
            <a:r>
              <a:rPr lang="es-ES" sz="2000">
                <a:solidFill>
                  <a:schemeClr val="bg1"/>
                </a:solidFill>
              </a:rPr>
              <a:t>típico</a:t>
            </a:r>
            <a:r>
              <a:rPr lang="en-US" sz="2000">
                <a:solidFill>
                  <a:schemeClr val="bg1"/>
                </a:solidFill>
              </a:rPr>
              <a:t> el </a:t>
            </a:r>
            <a:r>
              <a:rPr lang="en-US" sz="2000" err="1">
                <a:solidFill>
                  <a:schemeClr val="bg1"/>
                </a:solidFill>
              </a:rPr>
              <a:t>cultivo</a:t>
            </a:r>
            <a:r>
              <a:rPr lang="en-US" sz="2000">
                <a:solidFill>
                  <a:schemeClr val="bg1"/>
                </a:solidFill>
              </a:rPr>
              <a:t> de </a:t>
            </a:r>
            <a:r>
              <a:rPr lang="en-US" sz="2000" err="1">
                <a:solidFill>
                  <a:schemeClr val="bg1"/>
                </a:solidFill>
              </a:rPr>
              <a:t>guindillas</a:t>
            </a:r>
            <a:r>
              <a:rPr lang="en-US" sz="2000">
                <a:solidFill>
                  <a:schemeClr val="bg1"/>
                </a:solidFill>
              </a:rPr>
              <a:t>.</a:t>
            </a:r>
          </a:p>
          <a:p>
            <a:pPr indent="-228600">
              <a:lnSpc>
                <a:spcPct val="90000"/>
              </a:lnSpc>
              <a:spcAft>
                <a:spcPts val="600"/>
              </a:spcAft>
              <a:buFont typeface="Arial" panose="020B0604020202020204" pitchFamily="34" charset="0"/>
              <a:buChar char="•"/>
            </a:pPr>
            <a:endParaRPr lang="en-US" sz="2000">
              <a:solidFill>
                <a:srgbClr val="FFFFFF"/>
              </a:solidFill>
              <a:cs typeface="Calibri"/>
            </a:endParaRPr>
          </a:p>
          <a:p>
            <a:pPr indent="-228600">
              <a:lnSpc>
                <a:spcPct val="90000"/>
              </a:lnSpc>
              <a:spcAft>
                <a:spcPts val="600"/>
              </a:spcAft>
              <a:buFont typeface="Arial" panose="020B0604020202020204" pitchFamily="34" charset="0"/>
              <a:buChar char="•"/>
            </a:pPr>
            <a:endParaRPr lang="en-US" sz="2000">
              <a:solidFill>
                <a:srgbClr val="FFFFFF"/>
              </a:solidFill>
              <a:cs typeface="Calibri"/>
            </a:endParaRPr>
          </a:p>
          <a:p>
            <a:pPr indent="-228600">
              <a:lnSpc>
                <a:spcPct val="90000"/>
              </a:lnSpc>
              <a:spcAft>
                <a:spcPts val="600"/>
              </a:spcAft>
              <a:buFont typeface="Arial" panose="020B0604020202020204" pitchFamily="34" charset="0"/>
              <a:buChar char="•"/>
            </a:pPr>
            <a:r>
              <a:rPr lang="en-US" sz="2000">
                <a:solidFill>
                  <a:schemeClr val="bg1"/>
                </a:solidFill>
                <a:cs typeface="Calibri"/>
              </a:rPr>
              <a:t>La nduja è una specie di carne </a:t>
            </a:r>
            <a:r>
              <a:rPr lang="en-US" sz="2000" err="1">
                <a:solidFill>
                  <a:schemeClr val="bg1"/>
                </a:solidFill>
                <a:cs typeface="Calibri"/>
              </a:rPr>
              <a:t>lavorata</a:t>
            </a:r>
            <a:r>
              <a:rPr lang="en-US" sz="2000">
                <a:solidFill>
                  <a:schemeClr val="bg1"/>
                </a:solidFill>
                <a:cs typeface="Calibri"/>
              </a:rPr>
              <a:t> </a:t>
            </a:r>
            <a:r>
              <a:rPr lang="en-US" sz="2000" err="1">
                <a:solidFill>
                  <a:schemeClr val="bg1"/>
                </a:solidFill>
                <a:cs typeface="Calibri"/>
              </a:rPr>
              <a:t>piccante</a:t>
            </a:r>
            <a:r>
              <a:rPr lang="en-US" sz="2000">
                <a:solidFill>
                  <a:schemeClr val="bg1"/>
                </a:solidFill>
                <a:cs typeface="Calibri"/>
              </a:rPr>
              <a:t> </a:t>
            </a:r>
            <a:r>
              <a:rPr lang="en-US" sz="2000" err="1">
                <a:solidFill>
                  <a:schemeClr val="bg1"/>
                </a:solidFill>
                <a:cs typeface="Calibri"/>
              </a:rPr>
              <a:t>che</a:t>
            </a:r>
            <a:r>
              <a:rPr lang="en-US" sz="2000">
                <a:solidFill>
                  <a:schemeClr val="bg1"/>
                </a:solidFill>
                <a:cs typeface="Calibri"/>
              </a:rPr>
              <a:t> è </a:t>
            </a:r>
            <a:r>
              <a:rPr lang="en-US" sz="2000" err="1">
                <a:solidFill>
                  <a:schemeClr val="bg1"/>
                </a:solidFill>
                <a:cs typeface="Calibri"/>
              </a:rPr>
              <a:t>originaria</a:t>
            </a:r>
            <a:r>
              <a:rPr lang="en-US" sz="2000">
                <a:solidFill>
                  <a:schemeClr val="bg1"/>
                </a:solidFill>
                <a:cs typeface="Calibri"/>
              </a:rPr>
              <a:t> </a:t>
            </a:r>
            <a:r>
              <a:rPr lang="en-US" sz="2000" err="1">
                <a:solidFill>
                  <a:schemeClr val="bg1"/>
                </a:solidFill>
                <a:cs typeface="Calibri"/>
              </a:rPr>
              <a:t>della</a:t>
            </a:r>
            <a:r>
              <a:rPr lang="en-US" sz="2000">
                <a:solidFill>
                  <a:schemeClr val="bg1"/>
                </a:solidFill>
                <a:cs typeface="Calibri"/>
              </a:rPr>
              <a:t> zona </a:t>
            </a:r>
            <a:r>
              <a:rPr lang="en-US" sz="2000" err="1">
                <a:solidFill>
                  <a:schemeClr val="bg1"/>
                </a:solidFill>
                <a:cs typeface="Calibri"/>
              </a:rPr>
              <a:t>della</a:t>
            </a:r>
            <a:r>
              <a:rPr lang="en-US" sz="2000">
                <a:solidFill>
                  <a:schemeClr val="bg1"/>
                </a:solidFill>
                <a:cs typeface="Calibri"/>
              </a:rPr>
              <a:t> Calabria. Il </a:t>
            </a:r>
            <a:r>
              <a:rPr lang="en-US" sz="2000" err="1">
                <a:solidFill>
                  <a:schemeClr val="bg1"/>
                </a:solidFill>
                <a:cs typeface="Calibri"/>
              </a:rPr>
              <a:t>piccante</a:t>
            </a:r>
            <a:r>
              <a:rPr lang="en-US" sz="2000">
                <a:solidFill>
                  <a:schemeClr val="bg1"/>
                </a:solidFill>
                <a:cs typeface="Calibri"/>
              </a:rPr>
              <a:t> è </a:t>
            </a:r>
            <a:r>
              <a:rPr lang="en-US" sz="2000" err="1">
                <a:solidFill>
                  <a:schemeClr val="bg1"/>
                </a:solidFill>
                <a:cs typeface="Calibri"/>
              </a:rPr>
              <a:t>caratteristico</a:t>
            </a:r>
            <a:r>
              <a:rPr lang="en-US" sz="2000">
                <a:solidFill>
                  <a:schemeClr val="bg1"/>
                </a:solidFill>
                <a:cs typeface="Calibri"/>
              </a:rPr>
              <a:t> </a:t>
            </a:r>
            <a:r>
              <a:rPr lang="en-US" sz="2000" err="1">
                <a:solidFill>
                  <a:schemeClr val="bg1"/>
                </a:solidFill>
                <a:cs typeface="Calibri"/>
              </a:rPr>
              <a:t>perché</a:t>
            </a:r>
            <a:r>
              <a:rPr lang="en-US" sz="2000">
                <a:solidFill>
                  <a:schemeClr val="bg1"/>
                </a:solidFill>
                <a:cs typeface="Calibri"/>
              </a:rPr>
              <a:t> qua è </a:t>
            </a:r>
            <a:r>
              <a:rPr lang="en-US" sz="2000" err="1">
                <a:solidFill>
                  <a:schemeClr val="bg1"/>
                </a:solidFill>
                <a:cs typeface="Calibri"/>
              </a:rPr>
              <a:t>tipica</a:t>
            </a:r>
            <a:r>
              <a:rPr lang="en-US" sz="2000">
                <a:solidFill>
                  <a:schemeClr val="bg1"/>
                </a:solidFill>
                <a:cs typeface="Calibri"/>
              </a:rPr>
              <a:t> la </a:t>
            </a:r>
            <a:r>
              <a:rPr lang="en-US" sz="2000" err="1">
                <a:solidFill>
                  <a:schemeClr val="bg1"/>
                </a:solidFill>
                <a:cs typeface="Calibri"/>
              </a:rPr>
              <a:t>coltivazione</a:t>
            </a:r>
            <a:r>
              <a:rPr lang="en-US" sz="2000">
                <a:solidFill>
                  <a:schemeClr val="bg1"/>
                </a:solidFill>
                <a:cs typeface="Calibri"/>
              </a:rPr>
              <a:t> </a:t>
            </a:r>
            <a:r>
              <a:rPr lang="en-US" sz="2000" err="1">
                <a:solidFill>
                  <a:schemeClr val="bg1"/>
                </a:solidFill>
                <a:cs typeface="Calibri"/>
              </a:rPr>
              <a:t>degli</a:t>
            </a:r>
            <a:r>
              <a:rPr lang="en-US" sz="2000">
                <a:solidFill>
                  <a:schemeClr val="bg1"/>
                </a:solidFill>
                <a:cs typeface="Calibri"/>
              </a:rPr>
              <a:t> </a:t>
            </a:r>
            <a:r>
              <a:rPr lang="en-US" sz="2000" err="1">
                <a:solidFill>
                  <a:schemeClr val="bg1"/>
                </a:solidFill>
                <a:cs typeface="Calibri"/>
              </a:rPr>
              <a:t>peperoncini</a:t>
            </a:r>
            <a:r>
              <a:rPr lang="en-US" sz="2000">
                <a:solidFill>
                  <a:schemeClr val="bg1"/>
                </a:solidFill>
                <a:cs typeface="Calibri"/>
              </a:rPr>
              <a:t>.</a:t>
            </a:r>
          </a:p>
        </p:txBody>
      </p:sp>
    </p:spTree>
    <p:extLst>
      <p:ext uri="{BB962C8B-B14F-4D97-AF65-F5344CB8AC3E}">
        <p14:creationId xmlns:p14="http://schemas.microsoft.com/office/powerpoint/2010/main" xmlns="" val="15841652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4" descr="Un plato con sopa y pasta&#10;&#10;Descripción generada con confianza alta">
            <a:extLst>
              <a:ext uri="{FF2B5EF4-FFF2-40B4-BE49-F238E27FC236}">
                <a16:creationId xmlns:a16="http://schemas.microsoft.com/office/drawing/2014/main" xmlns="" id="{B0C47649-96A1-4C1E-9748-B91969B2BD2F}"/>
              </a:ext>
            </a:extLst>
          </p:cNvPr>
          <p:cNvPicPr>
            <a:picLocks noGrp="1" noChangeAspect="1"/>
          </p:cNvPicPr>
          <p:nvPr>
            <p:ph idx="1"/>
          </p:nvPr>
        </p:nvPicPr>
        <p:blipFill>
          <a:blip r:embed="rId2" cstate="print"/>
          <a:stretch>
            <a:fillRect/>
          </a:stretch>
        </p:blipFill>
        <p:spPr>
          <a:xfrm>
            <a:off x="6298176" y="804833"/>
            <a:ext cx="5231571" cy="3531828"/>
          </a:xfrm>
        </p:spPr>
      </p:pic>
      <p:pic>
        <p:nvPicPr>
          <p:cNvPr id="6" name="Imagen 6" descr="Pizza con aceitunas negras&#10;&#10;Descripción generada con confianza alta">
            <a:extLst>
              <a:ext uri="{FF2B5EF4-FFF2-40B4-BE49-F238E27FC236}">
                <a16:creationId xmlns:a16="http://schemas.microsoft.com/office/drawing/2014/main" xmlns="" id="{8A71EF20-3D4C-4AB0-B3E6-A1783F6F2999}"/>
              </a:ext>
            </a:extLst>
          </p:cNvPr>
          <p:cNvPicPr>
            <a:picLocks noChangeAspect="1"/>
          </p:cNvPicPr>
          <p:nvPr/>
        </p:nvPicPr>
        <p:blipFill>
          <a:blip r:embed="rId3" cstate="print"/>
          <a:stretch>
            <a:fillRect/>
          </a:stretch>
        </p:blipFill>
        <p:spPr>
          <a:xfrm>
            <a:off x="598099" y="807850"/>
            <a:ext cx="5287992" cy="3531392"/>
          </a:xfrm>
          <a:prstGeom prst="rect">
            <a:avLst/>
          </a:prstGeom>
        </p:spPr>
      </p:pic>
      <p:sp>
        <p:nvSpPr>
          <p:cNvPr id="8" name="CuadroTexto 7">
            <a:extLst>
              <a:ext uri="{FF2B5EF4-FFF2-40B4-BE49-F238E27FC236}">
                <a16:creationId xmlns:a16="http://schemas.microsoft.com/office/drawing/2014/main" xmlns="" id="{D719EAB2-7D63-4091-B6C3-D4FCF51B2EC2}"/>
              </a:ext>
            </a:extLst>
          </p:cNvPr>
          <p:cNvSpPr txBox="1"/>
          <p:nvPr/>
        </p:nvSpPr>
        <p:spPr>
          <a:xfrm>
            <a:off x="598098" y="4523117"/>
            <a:ext cx="2412520"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s-ES" sz="2000">
                <a:cs typeface="Calibri"/>
              </a:rPr>
              <a:t>La pizza calabrese se hace con salami, aceitunas y albahaca.</a:t>
            </a:r>
          </a:p>
        </p:txBody>
      </p:sp>
      <p:sp>
        <p:nvSpPr>
          <p:cNvPr id="9" name="CuadroTexto 8">
            <a:extLst>
              <a:ext uri="{FF2B5EF4-FFF2-40B4-BE49-F238E27FC236}">
                <a16:creationId xmlns:a16="http://schemas.microsoft.com/office/drawing/2014/main" xmlns="" id="{49532A0C-348D-40AE-B64A-E707691E6BE6}"/>
              </a:ext>
            </a:extLst>
          </p:cNvPr>
          <p:cNvSpPr txBox="1"/>
          <p:nvPr/>
        </p:nvSpPr>
        <p:spPr>
          <a:xfrm>
            <a:off x="6448785" y="4522218"/>
            <a:ext cx="2656935"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s-ES">
                <a:cs typeface="Calibri"/>
              </a:rPr>
              <a:t>Una cosa que me ha llamado mucho la atención es que a veces cocinan la pasta con garbanzos u otras legumbres.</a:t>
            </a:r>
            <a:endParaRPr lang="es-ES"/>
          </a:p>
        </p:txBody>
      </p:sp>
      <p:sp>
        <p:nvSpPr>
          <p:cNvPr id="3" name="CuadroTexto 2">
            <a:extLst>
              <a:ext uri="{FF2B5EF4-FFF2-40B4-BE49-F238E27FC236}">
                <a16:creationId xmlns:a16="http://schemas.microsoft.com/office/drawing/2014/main" xmlns="" id="{6703603A-0CC7-4AFA-8319-0912A7C7DCBA}"/>
              </a:ext>
            </a:extLst>
          </p:cNvPr>
          <p:cNvSpPr txBox="1"/>
          <p:nvPr/>
        </p:nvSpPr>
        <p:spPr>
          <a:xfrm>
            <a:off x="2998218" y="4522218"/>
            <a:ext cx="2743200"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s-ES" sz="2400">
                <a:cs typeface="Calibri"/>
              </a:rPr>
              <a:t>La pizza </a:t>
            </a:r>
            <a:r>
              <a:rPr lang="es-ES" sz="2400" err="1">
                <a:cs typeface="Calibri"/>
              </a:rPr>
              <a:t>calabrese</a:t>
            </a:r>
            <a:r>
              <a:rPr lang="es-ES" sz="2400">
                <a:cs typeface="Calibri"/>
              </a:rPr>
              <a:t> si fa con salame, olive e </a:t>
            </a:r>
            <a:r>
              <a:rPr lang="es-ES" sz="2400" err="1">
                <a:cs typeface="Calibri"/>
              </a:rPr>
              <a:t>basilico</a:t>
            </a:r>
            <a:r>
              <a:rPr lang="es-ES" sz="2400">
                <a:cs typeface="Calibri"/>
              </a:rPr>
              <a:t>.</a:t>
            </a:r>
          </a:p>
        </p:txBody>
      </p:sp>
      <p:sp>
        <p:nvSpPr>
          <p:cNvPr id="5" name="CuadroTexto 4">
            <a:extLst>
              <a:ext uri="{FF2B5EF4-FFF2-40B4-BE49-F238E27FC236}">
                <a16:creationId xmlns:a16="http://schemas.microsoft.com/office/drawing/2014/main" xmlns="" id="{9096AE87-8D73-4800-B081-D25E15D12A9F}"/>
              </a:ext>
            </a:extLst>
          </p:cNvPr>
          <p:cNvSpPr txBox="1"/>
          <p:nvPr/>
        </p:nvSpPr>
        <p:spPr>
          <a:xfrm>
            <a:off x="9093320" y="4521319"/>
            <a:ext cx="2498785"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s-ES">
                <a:cs typeface="Calibri"/>
              </a:rPr>
              <a:t>Una cosa che </a:t>
            </a:r>
            <a:r>
              <a:rPr lang="es-ES" err="1">
                <a:cs typeface="Calibri"/>
              </a:rPr>
              <a:t>può</a:t>
            </a:r>
            <a:r>
              <a:rPr lang="es-ES">
                <a:cs typeface="Calibri"/>
              </a:rPr>
              <a:t> </a:t>
            </a:r>
            <a:r>
              <a:rPr lang="es-ES" err="1">
                <a:cs typeface="Calibri"/>
              </a:rPr>
              <a:t>essere</a:t>
            </a:r>
            <a:r>
              <a:rPr lang="es-ES">
                <a:cs typeface="Calibri"/>
              </a:rPr>
              <a:t> </a:t>
            </a:r>
            <a:r>
              <a:rPr lang="es-ES" err="1">
                <a:cs typeface="Calibri"/>
              </a:rPr>
              <a:t>strana</a:t>
            </a:r>
            <a:r>
              <a:rPr lang="es-ES">
                <a:cs typeface="Calibri"/>
              </a:rPr>
              <a:t> per </a:t>
            </a:r>
            <a:r>
              <a:rPr lang="es-ES" err="1">
                <a:cs typeface="Calibri"/>
              </a:rPr>
              <a:t>noi</a:t>
            </a:r>
            <a:r>
              <a:rPr lang="es-ES">
                <a:cs typeface="Calibri"/>
              </a:rPr>
              <a:t> è che , a </a:t>
            </a:r>
            <a:r>
              <a:rPr lang="es-ES" err="1">
                <a:cs typeface="Calibri"/>
              </a:rPr>
              <a:t>volte</a:t>
            </a:r>
            <a:r>
              <a:rPr lang="es-ES">
                <a:cs typeface="Calibri"/>
              </a:rPr>
              <a:t>, si </a:t>
            </a:r>
            <a:r>
              <a:rPr lang="es-ES" err="1">
                <a:cs typeface="Calibri"/>
              </a:rPr>
              <a:t>cucina</a:t>
            </a:r>
            <a:r>
              <a:rPr lang="es-ES">
                <a:cs typeface="Calibri"/>
              </a:rPr>
              <a:t> la pasta con i </a:t>
            </a:r>
            <a:r>
              <a:rPr lang="es-ES" err="1">
                <a:cs typeface="Calibri"/>
              </a:rPr>
              <a:t>ceci</a:t>
            </a:r>
            <a:r>
              <a:rPr lang="es-ES">
                <a:cs typeface="Calibri"/>
              </a:rPr>
              <a:t> o </a:t>
            </a:r>
            <a:r>
              <a:rPr lang="es-ES" err="1">
                <a:cs typeface="Calibri"/>
              </a:rPr>
              <a:t>altre</a:t>
            </a:r>
            <a:r>
              <a:rPr lang="es-ES">
                <a:cs typeface="Calibri"/>
              </a:rPr>
              <a:t> legumi.</a:t>
            </a:r>
          </a:p>
        </p:txBody>
      </p:sp>
    </p:spTree>
    <p:extLst>
      <p:ext uri="{BB962C8B-B14F-4D97-AF65-F5344CB8AC3E}">
        <p14:creationId xmlns:p14="http://schemas.microsoft.com/office/powerpoint/2010/main" xmlns="" val="15359996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AB45A142-4255-493C-8284-5D566C121B1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xmlns="" id="{8C40C8BA-9F93-4D49-89D2-41573AD0D476}"/>
              </a:ext>
            </a:extLst>
          </p:cNvPr>
          <p:cNvSpPr>
            <a:spLocks noGrp="1"/>
          </p:cNvSpPr>
          <p:nvPr>
            <p:ph type="title"/>
          </p:nvPr>
        </p:nvSpPr>
        <p:spPr>
          <a:xfrm>
            <a:off x="674237" y="914400"/>
            <a:ext cx="3657600" cy="2887579"/>
          </a:xfrm>
        </p:spPr>
        <p:txBody>
          <a:bodyPr vert="horz" lIns="91440" tIns="45720" rIns="91440" bIns="45720" rtlCol="0" anchor="b">
            <a:normAutofit/>
          </a:bodyPr>
          <a:lstStyle/>
          <a:p>
            <a:pPr algn="ctr"/>
            <a:r>
              <a:rPr lang="en-US" sz="4100" kern="1200">
                <a:solidFill>
                  <a:srgbClr val="FFFFFF"/>
                </a:solidFill>
                <a:latin typeface="+mj-lt"/>
                <a:ea typeface="+mj-ea"/>
                <a:cs typeface="+mj-cs"/>
              </a:rPr>
              <a:t>LUGARES Y MONUMENTOS</a:t>
            </a:r>
          </a:p>
        </p:txBody>
      </p:sp>
      <p:cxnSp>
        <p:nvCxnSpPr>
          <p:cNvPr id="11" name="Straight Connector 10">
            <a:extLst>
              <a:ext uri="{FF2B5EF4-FFF2-40B4-BE49-F238E27FC236}">
                <a16:creationId xmlns:a16="http://schemas.microsoft.com/office/drawing/2014/main" xmlns="" id="{38FB9660-F42F-4313-BBC4-47C007FE484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4" name="Imagen 4" descr="Imagen que contiene texto, mapa&#10;&#10;Descripción generada con confianza muy alta">
            <a:extLst>
              <a:ext uri="{FF2B5EF4-FFF2-40B4-BE49-F238E27FC236}">
                <a16:creationId xmlns:a16="http://schemas.microsoft.com/office/drawing/2014/main" xmlns="" id="{32EE1C14-58D8-4174-A4C8-77FC30871D7D}"/>
              </a:ext>
            </a:extLst>
          </p:cNvPr>
          <p:cNvPicPr>
            <a:picLocks noGrp="1" noChangeAspect="1"/>
          </p:cNvPicPr>
          <p:nvPr>
            <p:ph idx="1"/>
          </p:nvPr>
        </p:nvPicPr>
        <p:blipFill>
          <a:blip r:embed="rId2" cstate="print"/>
          <a:stretch>
            <a:fillRect/>
          </a:stretch>
        </p:blipFill>
        <p:spPr>
          <a:xfrm>
            <a:off x="6548740" y="492573"/>
            <a:ext cx="3763708" cy="5880796"/>
          </a:xfrm>
          <a:prstGeom prst="rect">
            <a:avLst/>
          </a:prstGeom>
        </p:spPr>
      </p:pic>
    </p:spTree>
    <p:extLst>
      <p:ext uri="{BB962C8B-B14F-4D97-AF65-F5344CB8AC3E}">
        <p14:creationId xmlns:p14="http://schemas.microsoft.com/office/powerpoint/2010/main" xmlns="" val="19306572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4EA5E8D-312D-4B9B-A028-92DA26796E41}"/>
              </a:ext>
            </a:extLst>
          </p:cNvPr>
          <p:cNvSpPr>
            <a:spLocks noGrp="1"/>
          </p:cNvSpPr>
          <p:nvPr>
            <p:ph type="title"/>
          </p:nvPr>
        </p:nvSpPr>
        <p:spPr/>
        <p:txBody>
          <a:bodyPr/>
          <a:lstStyle/>
          <a:p>
            <a:r>
              <a:rPr lang="es-ES">
                <a:cs typeface="Calibri Light"/>
              </a:rPr>
              <a:t>CATANZARO</a:t>
            </a:r>
            <a:endParaRPr lang="es-ES"/>
          </a:p>
        </p:txBody>
      </p:sp>
      <p:sp>
        <p:nvSpPr>
          <p:cNvPr id="3" name="Marcador de contenido 2">
            <a:extLst>
              <a:ext uri="{FF2B5EF4-FFF2-40B4-BE49-F238E27FC236}">
                <a16:creationId xmlns:a16="http://schemas.microsoft.com/office/drawing/2014/main" xmlns="" id="{1979F97A-A971-452E-BF26-7ABCA9443B1E}"/>
              </a:ext>
            </a:extLst>
          </p:cNvPr>
          <p:cNvSpPr>
            <a:spLocks noGrp="1"/>
          </p:cNvSpPr>
          <p:nvPr>
            <p:ph idx="1"/>
          </p:nvPr>
        </p:nvSpPr>
        <p:spPr>
          <a:xfrm>
            <a:off x="838199" y="4255399"/>
            <a:ext cx="5009072" cy="2597301"/>
          </a:xfrm>
        </p:spPr>
        <p:txBody>
          <a:bodyPr vert="horz" lIns="91440" tIns="45720" rIns="91440" bIns="45720" rtlCol="0" anchor="t">
            <a:normAutofit/>
          </a:bodyPr>
          <a:lstStyle/>
          <a:p>
            <a:r>
              <a:rPr lang="es-ES" sz="2400">
                <a:cs typeface="Calibri"/>
              </a:rPr>
              <a:t>Catanzaro es la ciudad antigua, que </a:t>
            </a:r>
            <a:r>
              <a:rPr lang="es-ES" sz="2400" err="1">
                <a:cs typeface="Calibri"/>
              </a:rPr>
              <a:t>está en</a:t>
            </a:r>
            <a:r>
              <a:rPr lang="es-ES" sz="2400">
                <a:cs typeface="Calibri"/>
              </a:rPr>
              <a:t> la montaña.</a:t>
            </a:r>
          </a:p>
          <a:p>
            <a:endParaRPr lang="es-ES" sz="2400">
              <a:cs typeface="Calibri"/>
            </a:endParaRPr>
          </a:p>
          <a:p>
            <a:r>
              <a:rPr lang="es-ES" sz="2400">
                <a:cs typeface="Calibri"/>
              </a:rPr>
              <a:t>Catanzaro è la </a:t>
            </a:r>
            <a:r>
              <a:rPr lang="es-ES" sz="2400" err="1">
                <a:cs typeface="Calibri"/>
              </a:rPr>
              <a:t>città</a:t>
            </a:r>
            <a:r>
              <a:rPr lang="es-ES" sz="2400">
                <a:cs typeface="Calibri"/>
              </a:rPr>
              <a:t> </a:t>
            </a:r>
            <a:r>
              <a:rPr lang="es-ES" sz="2400" err="1">
                <a:cs typeface="Calibri"/>
              </a:rPr>
              <a:t>antica</a:t>
            </a:r>
            <a:r>
              <a:rPr lang="es-ES" sz="2400">
                <a:cs typeface="Calibri"/>
              </a:rPr>
              <a:t> che si trova </a:t>
            </a:r>
            <a:r>
              <a:rPr lang="es-ES" sz="2400" err="1">
                <a:cs typeface="Calibri"/>
              </a:rPr>
              <a:t>nella</a:t>
            </a:r>
            <a:r>
              <a:rPr lang="es-ES" sz="2400">
                <a:cs typeface="Calibri"/>
              </a:rPr>
              <a:t> </a:t>
            </a:r>
            <a:r>
              <a:rPr lang="es-ES" sz="2400" err="1">
                <a:cs typeface="Calibri"/>
              </a:rPr>
              <a:t>montagna</a:t>
            </a:r>
            <a:r>
              <a:rPr lang="es-ES" sz="2400">
                <a:cs typeface="Calibri"/>
              </a:rPr>
              <a:t>.</a:t>
            </a:r>
          </a:p>
        </p:txBody>
      </p:sp>
      <p:pic>
        <p:nvPicPr>
          <p:cNvPr id="4" name="Imagen 4" descr="Ciudad con edificios altos&#10;&#10;Descripción generada con confianza alta">
            <a:extLst>
              <a:ext uri="{FF2B5EF4-FFF2-40B4-BE49-F238E27FC236}">
                <a16:creationId xmlns:a16="http://schemas.microsoft.com/office/drawing/2014/main" xmlns="" id="{4610993D-F1C9-42BB-B813-57FE8EB63088}"/>
              </a:ext>
            </a:extLst>
          </p:cNvPr>
          <p:cNvPicPr>
            <a:picLocks noChangeAspect="1"/>
          </p:cNvPicPr>
          <p:nvPr/>
        </p:nvPicPr>
        <p:blipFill>
          <a:blip r:embed="rId2" cstate="print"/>
          <a:stretch>
            <a:fillRect/>
          </a:stretch>
        </p:blipFill>
        <p:spPr>
          <a:xfrm>
            <a:off x="943155" y="1629360"/>
            <a:ext cx="4612256" cy="2535357"/>
          </a:xfrm>
          <a:prstGeom prst="rect">
            <a:avLst/>
          </a:prstGeom>
        </p:spPr>
      </p:pic>
      <p:sp>
        <p:nvSpPr>
          <p:cNvPr id="6" name="CuadroTexto 5">
            <a:extLst>
              <a:ext uri="{FF2B5EF4-FFF2-40B4-BE49-F238E27FC236}">
                <a16:creationId xmlns:a16="http://schemas.microsoft.com/office/drawing/2014/main" xmlns="" id="{A6E69BD9-8CC4-4EB1-A922-7589A07B335D}"/>
              </a:ext>
            </a:extLst>
          </p:cNvPr>
          <p:cNvSpPr txBox="1"/>
          <p:nvPr/>
        </p:nvSpPr>
        <p:spPr>
          <a:xfrm>
            <a:off x="6579079" y="1115683"/>
            <a:ext cx="4641010" cy="22467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a:buChar char="•"/>
            </a:pPr>
            <a:r>
              <a:rPr lang="es-ES" sz="2000">
                <a:cs typeface="Calibri"/>
              </a:rPr>
              <a:t>Los dos primeros días que estuve aquí los pasé en Catanzaro con mi tía y nos </a:t>
            </a:r>
            <a:r>
              <a:rPr lang="es-ES" sz="2000" err="1">
                <a:cs typeface="Calibri"/>
              </a:rPr>
              <a:t>pareció</a:t>
            </a:r>
            <a:r>
              <a:rPr lang="es-ES" sz="2000">
                <a:cs typeface="Calibri"/>
              </a:rPr>
              <a:t> una ciudad preciosa.</a:t>
            </a:r>
          </a:p>
          <a:p>
            <a:pPr marL="342900" indent="-342900">
              <a:buFont typeface="Arial"/>
              <a:buChar char="•"/>
            </a:pPr>
            <a:endParaRPr lang="es-ES" sz="2000">
              <a:cs typeface="Calibri"/>
            </a:endParaRPr>
          </a:p>
          <a:p>
            <a:pPr marL="342900" indent="-342900">
              <a:buFont typeface="Arial"/>
              <a:buChar char="•"/>
            </a:pPr>
            <a:r>
              <a:rPr lang="es-ES" sz="2000">
                <a:cs typeface="Calibri"/>
              </a:rPr>
              <a:t>I </a:t>
            </a:r>
            <a:r>
              <a:rPr lang="es-ES" sz="2000" err="1">
                <a:cs typeface="Calibri"/>
              </a:rPr>
              <a:t>due</a:t>
            </a:r>
            <a:r>
              <a:rPr lang="es-ES" sz="2000">
                <a:cs typeface="Calibri"/>
              </a:rPr>
              <a:t> </a:t>
            </a:r>
            <a:r>
              <a:rPr lang="es-ES" sz="2000" err="1">
                <a:cs typeface="Calibri"/>
              </a:rPr>
              <a:t>primi</a:t>
            </a:r>
            <a:r>
              <a:rPr lang="es-ES" sz="2000">
                <a:cs typeface="Calibri"/>
              </a:rPr>
              <a:t> </a:t>
            </a:r>
            <a:r>
              <a:rPr lang="es-ES" sz="2000" err="1">
                <a:cs typeface="Calibri"/>
              </a:rPr>
              <a:t>giorni</a:t>
            </a:r>
            <a:r>
              <a:rPr lang="es-ES" sz="2000">
                <a:cs typeface="Calibri"/>
              </a:rPr>
              <a:t>, </a:t>
            </a:r>
            <a:r>
              <a:rPr lang="es-ES" sz="2000" err="1">
                <a:cs typeface="Calibri"/>
              </a:rPr>
              <a:t>mia</a:t>
            </a:r>
            <a:r>
              <a:rPr lang="es-ES" sz="2000">
                <a:cs typeface="Calibri"/>
              </a:rPr>
              <a:t> </a:t>
            </a:r>
            <a:r>
              <a:rPr lang="es-ES" sz="2000" err="1">
                <a:cs typeface="Calibri"/>
              </a:rPr>
              <a:t>zia</a:t>
            </a:r>
            <a:r>
              <a:rPr lang="es-ES" sz="2000">
                <a:cs typeface="Calibri"/>
              </a:rPr>
              <a:t> </a:t>
            </a:r>
            <a:r>
              <a:rPr lang="es-ES" sz="2000" err="1">
                <a:cs typeface="Calibri"/>
              </a:rPr>
              <a:t>ed</a:t>
            </a:r>
            <a:r>
              <a:rPr lang="es-ES" sz="2000">
                <a:cs typeface="Calibri"/>
              </a:rPr>
              <a:t> </a:t>
            </a:r>
            <a:r>
              <a:rPr lang="es-ES" sz="2000" err="1">
                <a:cs typeface="Calibri"/>
              </a:rPr>
              <a:t>io</a:t>
            </a:r>
            <a:r>
              <a:rPr lang="es-ES" sz="2000">
                <a:cs typeface="Calibri"/>
              </a:rPr>
              <a:t> </a:t>
            </a:r>
            <a:r>
              <a:rPr lang="es-ES" sz="2000" err="1">
                <a:cs typeface="Calibri"/>
              </a:rPr>
              <a:t>siamo</a:t>
            </a:r>
            <a:r>
              <a:rPr lang="es-ES" sz="2000">
                <a:cs typeface="Calibri"/>
              </a:rPr>
              <a:t> </a:t>
            </a:r>
            <a:r>
              <a:rPr lang="es-ES" sz="2000" err="1">
                <a:cs typeface="Calibri"/>
              </a:rPr>
              <a:t>state</a:t>
            </a:r>
            <a:r>
              <a:rPr lang="es-ES" sz="2000">
                <a:cs typeface="Calibri"/>
              </a:rPr>
              <a:t> a Catanzaro e </a:t>
            </a:r>
            <a:r>
              <a:rPr lang="es-ES" sz="2000" err="1">
                <a:cs typeface="Calibri"/>
              </a:rPr>
              <a:t>ci</a:t>
            </a:r>
            <a:r>
              <a:rPr lang="es-ES" sz="2000">
                <a:cs typeface="Calibri"/>
              </a:rPr>
              <a:t> ha </a:t>
            </a:r>
            <a:r>
              <a:rPr lang="es-ES" sz="2000" err="1">
                <a:cs typeface="Calibri"/>
              </a:rPr>
              <a:t>piaciuto</a:t>
            </a:r>
            <a:r>
              <a:rPr lang="es-ES" sz="2000">
                <a:cs typeface="Calibri"/>
              </a:rPr>
              <a:t> </a:t>
            </a:r>
            <a:r>
              <a:rPr lang="es-ES" sz="2000" err="1">
                <a:cs typeface="Calibri"/>
              </a:rPr>
              <a:t>tantissimo</a:t>
            </a:r>
            <a:r>
              <a:rPr lang="es-ES" sz="2000">
                <a:cs typeface="Calibri"/>
              </a:rPr>
              <a:t> la </a:t>
            </a:r>
            <a:r>
              <a:rPr lang="es-ES" sz="2000" err="1">
                <a:cs typeface="Calibri"/>
              </a:rPr>
              <a:t>città</a:t>
            </a:r>
            <a:r>
              <a:rPr lang="es-ES" sz="2000">
                <a:cs typeface="Calibri"/>
              </a:rPr>
              <a:t>.</a:t>
            </a:r>
          </a:p>
        </p:txBody>
      </p:sp>
      <p:pic>
        <p:nvPicPr>
          <p:cNvPr id="9" name="Imagen 9" descr="Vista aérea de una ciudad&#10;&#10;Descripción generada con confianza alta">
            <a:extLst>
              <a:ext uri="{FF2B5EF4-FFF2-40B4-BE49-F238E27FC236}">
                <a16:creationId xmlns:a16="http://schemas.microsoft.com/office/drawing/2014/main" xmlns="" id="{B0EBA9F5-68AB-4476-842C-B97E68536CCD}"/>
              </a:ext>
            </a:extLst>
          </p:cNvPr>
          <p:cNvPicPr>
            <a:picLocks noChangeAspect="1"/>
          </p:cNvPicPr>
          <p:nvPr/>
        </p:nvPicPr>
        <p:blipFill>
          <a:blip r:embed="rId3" cstate="print"/>
          <a:stretch>
            <a:fillRect/>
          </a:stretch>
        </p:blipFill>
        <p:spPr>
          <a:xfrm>
            <a:off x="6629760" y="3483274"/>
            <a:ext cx="3202556" cy="3083224"/>
          </a:xfrm>
          <a:prstGeom prst="rect">
            <a:avLst/>
          </a:prstGeom>
        </p:spPr>
      </p:pic>
    </p:spTree>
    <p:extLst>
      <p:ext uri="{BB962C8B-B14F-4D97-AF65-F5344CB8AC3E}">
        <p14:creationId xmlns:p14="http://schemas.microsoft.com/office/powerpoint/2010/main" xmlns="" val="26030006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99899462-FC16-43B0-966B-FCA26345071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4654295" y="478232"/>
            <a:ext cx="7034121" cy="5918673"/>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n 4" descr="Imagen que contiene pasto, montaña, naturaleza, exterior&#10;&#10;Descripción generada con confianza muy alta">
            <a:extLst>
              <a:ext uri="{FF2B5EF4-FFF2-40B4-BE49-F238E27FC236}">
                <a16:creationId xmlns:a16="http://schemas.microsoft.com/office/drawing/2014/main" xmlns="" id="{A48986FA-5771-4C56-AF09-61E68BDDCE56}"/>
              </a:ext>
            </a:extLst>
          </p:cNvPr>
          <p:cNvPicPr>
            <a:picLocks noChangeAspect="1"/>
          </p:cNvPicPr>
          <p:nvPr/>
        </p:nvPicPr>
        <p:blipFill>
          <a:blip r:embed="rId2" cstate="print"/>
          <a:stretch>
            <a:fillRect/>
          </a:stretch>
        </p:blipFill>
        <p:spPr>
          <a:xfrm>
            <a:off x="481886" y="1001108"/>
            <a:ext cx="3662730" cy="2261735"/>
          </a:xfrm>
          <a:prstGeom prst="rect">
            <a:avLst/>
          </a:prstGeom>
        </p:spPr>
      </p:pic>
      <p:cxnSp>
        <p:nvCxnSpPr>
          <p:cNvPr id="13" name="Straight Connector 12">
            <a:extLst>
              <a:ext uri="{FF2B5EF4-FFF2-40B4-BE49-F238E27FC236}">
                <a16:creationId xmlns:a16="http://schemas.microsoft.com/office/drawing/2014/main" xmlns="" id="{AAFEA932-2DF1-410C-A00A-7A1E7DBF7511}"/>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5430098" y="2639023"/>
            <a:ext cx="4562441" cy="0"/>
          </a:xfrm>
          <a:prstGeom prst="line">
            <a:avLst/>
          </a:prstGeom>
          <a:ln w="22225">
            <a:solidFill>
              <a:srgbClr val="E7E6E6"/>
            </a:solidFill>
          </a:ln>
        </p:spPr>
        <p:style>
          <a:lnRef idx="1">
            <a:schemeClr val="accent1"/>
          </a:lnRef>
          <a:fillRef idx="0">
            <a:schemeClr val="accent1"/>
          </a:fillRef>
          <a:effectRef idx="0">
            <a:schemeClr val="accent1"/>
          </a:effectRef>
          <a:fontRef idx="minor">
            <a:schemeClr val="tx1"/>
          </a:fontRef>
        </p:style>
      </p:cxnSp>
      <p:pic>
        <p:nvPicPr>
          <p:cNvPr id="6" name="Imagen 6" descr="Imagen que contiene pasto, exterior, verde, edificio&#10;&#10;Descripción generada con confianza muy alta">
            <a:extLst>
              <a:ext uri="{FF2B5EF4-FFF2-40B4-BE49-F238E27FC236}">
                <a16:creationId xmlns:a16="http://schemas.microsoft.com/office/drawing/2014/main" xmlns="" id="{0A61491A-3279-429A-B2C7-0A671A685395}"/>
              </a:ext>
            </a:extLst>
          </p:cNvPr>
          <p:cNvPicPr>
            <a:picLocks noChangeAspect="1"/>
          </p:cNvPicPr>
          <p:nvPr/>
        </p:nvPicPr>
        <p:blipFill>
          <a:blip r:embed="rId3" cstate="print"/>
          <a:stretch>
            <a:fillRect/>
          </a:stretch>
        </p:blipFill>
        <p:spPr>
          <a:xfrm>
            <a:off x="481886" y="4068644"/>
            <a:ext cx="3662730" cy="1831365"/>
          </a:xfrm>
          <a:prstGeom prst="rect">
            <a:avLst/>
          </a:prstGeom>
        </p:spPr>
      </p:pic>
      <p:sp>
        <p:nvSpPr>
          <p:cNvPr id="3" name="Marcador de contenido 2">
            <a:extLst>
              <a:ext uri="{FF2B5EF4-FFF2-40B4-BE49-F238E27FC236}">
                <a16:creationId xmlns:a16="http://schemas.microsoft.com/office/drawing/2014/main" xmlns="" id="{39C89D64-2499-4A88-B266-59C678AA3057}"/>
              </a:ext>
            </a:extLst>
          </p:cNvPr>
          <p:cNvSpPr>
            <a:spLocks noGrp="1"/>
          </p:cNvSpPr>
          <p:nvPr>
            <p:ph idx="1"/>
          </p:nvPr>
        </p:nvSpPr>
        <p:spPr>
          <a:xfrm>
            <a:off x="5297762" y="2799889"/>
            <a:ext cx="5747187" cy="2987543"/>
          </a:xfrm>
        </p:spPr>
        <p:txBody>
          <a:bodyPr vert="horz" lIns="91440" tIns="45720" rIns="91440" bIns="45720" rtlCol="0" anchor="t">
            <a:normAutofit/>
          </a:bodyPr>
          <a:lstStyle/>
          <a:p>
            <a:r>
              <a:rPr lang="es-ES" sz="2400">
                <a:solidFill>
                  <a:srgbClr val="FFFFFF"/>
                </a:solidFill>
                <a:cs typeface="Calibri"/>
              </a:rPr>
              <a:t>El lugar que </a:t>
            </a:r>
            <a:r>
              <a:rPr lang="es-ES" sz="2400" err="1">
                <a:solidFill>
                  <a:srgbClr val="FFFFFF"/>
                </a:solidFill>
                <a:cs typeface="Calibri"/>
              </a:rPr>
              <a:t>más</a:t>
            </a:r>
            <a:r>
              <a:rPr lang="es-ES" sz="2400">
                <a:solidFill>
                  <a:srgbClr val="FFFFFF"/>
                </a:solidFill>
                <a:cs typeface="Calibri"/>
              </a:rPr>
              <a:t> me ha gustado de Catanzaro ha sido El Parque de la </a:t>
            </a:r>
            <a:r>
              <a:rPr lang="es-ES" sz="2400" err="1">
                <a:solidFill>
                  <a:srgbClr val="FFFFFF"/>
                </a:solidFill>
                <a:cs typeface="Calibri"/>
              </a:rPr>
              <a:t>Biodiversidad</a:t>
            </a:r>
            <a:r>
              <a:rPr lang="es-ES" sz="2400">
                <a:solidFill>
                  <a:srgbClr val="FFFFFF"/>
                </a:solidFill>
                <a:cs typeface="Calibri"/>
              </a:rPr>
              <a:t> Mediterránea.</a:t>
            </a:r>
          </a:p>
          <a:p>
            <a:endParaRPr lang="es-ES" sz="2400">
              <a:solidFill>
                <a:srgbClr val="FFFFFF"/>
              </a:solidFill>
              <a:cs typeface="Calibri"/>
            </a:endParaRPr>
          </a:p>
          <a:p>
            <a:r>
              <a:rPr lang="es-ES" sz="2400" err="1">
                <a:solidFill>
                  <a:srgbClr val="FFFFFF"/>
                </a:solidFill>
                <a:cs typeface="Calibri"/>
              </a:rPr>
              <a:t>Il</a:t>
            </a:r>
            <a:r>
              <a:rPr lang="es-ES" sz="2400">
                <a:solidFill>
                  <a:srgbClr val="FFFFFF"/>
                </a:solidFill>
                <a:cs typeface="Calibri"/>
              </a:rPr>
              <a:t> posto che mi è </a:t>
            </a:r>
            <a:r>
              <a:rPr lang="es-ES" sz="2400" err="1">
                <a:solidFill>
                  <a:srgbClr val="FFFFFF"/>
                </a:solidFill>
                <a:cs typeface="Calibri"/>
              </a:rPr>
              <a:t>piaciuto</a:t>
            </a:r>
            <a:r>
              <a:rPr lang="es-ES" sz="2400">
                <a:solidFill>
                  <a:srgbClr val="FFFFFF"/>
                </a:solidFill>
                <a:cs typeface="Calibri"/>
              </a:rPr>
              <a:t> di </a:t>
            </a:r>
            <a:r>
              <a:rPr lang="es-ES" sz="2400" err="1">
                <a:solidFill>
                  <a:srgbClr val="FFFFFF"/>
                </a:solidFill>
                <a:cs typeface="Calibri"/>
              </a:rPr>
              <a:t>più</a:t>
            </a:r>
            <a:r>
              <a:rPr lang="es-ES" sz="2400">
                <a:solidFill>
                  <a:srgbClr val="FFFFFF"/>
                </a:solidFill>
                <a:cs typeface="Calibri"/>
              </a:rPr>
              <a:t> a Catanzaro è </a:t>
            </a:r>
            <a:r>
              <a:rPr lang="es-ES" sz="2400" err="1">
                <a:solidFill>
                  <a:srgbClr val="FFFFFF"/>
                </a:solidFill>
                <a:cs typeface="Calibri"/>
              </a:rPr>
              <a:t>stato</a:t>
            </a:r>
            <a:r>
              <a:rPr lang="es-ES" sz="2400">
                <a:solidFill>
                  <a:srgbClr val="FFFFFF"/>
                </a:solidFill>
                <a:cs typeface="Calibri"/>
              </a:rPr>
              <a:t> </a:t>
            </a:r>
            <a:r>
              <a:rPr lang="es-ES" sz="2400" err="1">
                <a:solidFill>
                  <a:srgbClr val="FFFFFF"/>
                </a:solidFill>
                <a:cs typeface="Calibri"/>
              </a:rPr>
              <a:t>il</a:t>
            </a:r>
            <a:r>
              <a:rPr lang="es-ES" sz="2400">
                <a:solidFill>
                  <a:srgbClr val="FFFFFF"/>
                </a:solidFill>
                <a:cs typeface="Calibri"/>
              </a:rPr>
              <a:t> Parco </a:t>
            </a:r>
            <a:r>
              <a:rPr lang="es-ES" sz="2400" err="1">
                <a:solidFill>
                  <a:srgbClr val="FFFFFF"/>
                </a:solidFill>
                <a:cs typeface="Calibri"/>
              </a:rPr>
              <a:t>della</a:t>
            </a:r>
            <a:r>
              <a:rPr lang="es-ES" sz="2400">
                <a:solidFill>
                  <a:srgbClr val="FFFFFF"/>
                </a:solidFill>
                <a:cs typeface="Calibri"/>
              </a:rPr>
              <a:t> </a:t>
            </a:r>
            <a:r>
              <a:rPr lang="es-ES" sz="2400" err="1">
                <a:solidFill>
                  <a:srgbClr val="FFFFFF"/>
                </a:solidFill>
                <a:cs typeface="Calibri"/>
              </a:rPr>
              <a:t>Biodiversità</a:t>
            </a:r>
            <a:r>
              <a:rPr lang="es-ES" sz="2400">
                <a:solidFill>
                  <a:srgbClr val="FFFFFF"/>
                </a:solidFill>
                <a:cs typeface="Calibri"/>
              </a:rPr>
              <a:t> </a:t>
            </a:r>
            <a:r>
              <a:rPr lang="es-ES" sz="2400" err="1">
                <a:solidFill>
                  <a:srgbClr val="FFFFFF"/>
                </a:solidFill>
                <a:cs typeface="Calibri"/>
              </a:rPr>
              <a:t>Mediterranea</a:t>
            </a:r>
            <a:r>
              <a:rPr lang="es-ES" sz="2400">
                <a:solidFill>
                  <a:srgbClr val="FFFFFF"/>
                </a:solidFill>
                <a:cs typeface="Calibri"/>
              </a:rPr>
              <a:t>.</a:t>
            </a:r>
          </a:p>
        </p:txBody>
      </p:sp>
      <p:sp>
        <p:nvSpPr>
          <p:cNvPr id="8" name="CuadroTexto 7">
            <a:extLst>
              <a:ext uri="{FF2B5EF4-FFF2-40B4-BE49-F238E27FC236}">
                <a16:creationId xmlns:a16="http://schemas.microsoft.com/office/drawing/2014/main" xmlns="" id="{B4C37BD8-0642-48D1-9CE5-EE927A6FDA72}"/>
              </a:ext>
            </a:extLst>
          </p:cNvPr>
          <p:cNvSpPr txBox="1"/>
          <p:nvPr/>
        </p:nvSpPr>
        <p:spPr>
          <a:xfrm>
            <a:off x="5299495" y="1762664"/>
            <a:ext cx="635191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3600">
                <a:solidFill>
                  <a:schemeClr val="bg1"/>
                </a:solidFill>
                <a:cs typeface="Calibri"/>
              </a:rPr>
              <a:t>PARCO DELLA BIODIVERSITA'</a:t>
            </a:r>
          </a:p>
        </p:txBody>
      </p:sp>
    </p:spTree>
    <p:extLst>
      <p:ext uri="{BB962C8B-B14F-4D97-AF65-F5344CB8AC3E}">
        <p14:creationId xmlns:p14="http://schemas.microsoft.com/office/powerpoint/2010/main" xmlns="" val="14151489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CC8C42F6-D7F1-495A-9D49-A712EAD34D0F}"/>
              </a:ext>
            </a:extLst>
          </p:cNvPr>
          <p:cNvSpPr>
            <a:spLocks noGrp="1"/>
          </p:cNvSpPr>
          <p:nvPr>
            <p:ph type="title"/>
          </p:nvPr>
        </p:nvSpPr>
        <p:spPr>
          <a:xfrm>
            <a:off x="801098" y="1396289"/>
            <a:ext cx="6387102" cy="1325563"/>
          </a:xfrm>
        </p:spPr>
        <p:txBody>
          <a:bodyPr>
            <a:normAutofit/>
          </a:bodyPr>
          <a:lstStyle/>
          <a:p>
            <a:r>
              <a:rPr lang="es-ES">
                <a:cs typeface="Calibri Light"/>
              </a:rPr>
              <a:t>REGGIO CALABRIA</a:t>
            </a:r>
            <a:endParaRPr lang="es-ES" sz="4400">
              <a:cs typeface="Calibri Light"/>
            </a:endParaRPr>
          </a:p>
        </p:txBody>
      </p:sp>
      <p:sp>
        <p:nvSpPr>
          <p:cNvPr id="10" name="Content Placeholder 9">
            <a:extLst>
              <a:ext uri="{FF2B5EF4-FFF2-40B4-BE49-F238E27FC236}">
                <a16:creationId xmlns:a16="http://schemas.microsoft.com/office/drawing/2014/main" xmlns="" id="{2237C3ED-BE05-480B-8576-58CC8FF4AF9E}"/>
              </a:ext>
            </a:extLst>
          </p:cNvPr>
          <p:cNvSpPr>
            <a:spLocks noGrp="1"/>
          </p:cNvSpPr>
          <p:nvPr>
            <p:ph idx="1"/>
          </p:nvPr>
        </p:nvSpPr>
        <p:spPr>
          <a:xfrm>
            <a:off x="805542" y="2871982"/>
            <a:ext cx="6382657" cy="3181684"/>
          </a:xfrm>
        </p:spPr>
        <p:txBody>
          <a:bodyPr anchor="t">
            <a:normAutofit/>
          </a:bodyPr>
          <a:lstStyle/>
          <a:p>
            <a:r>
              <a:rPr lang="en-US" sz="1800">
                <a:cs typeface="Calibri"/>
              </a:rPr>
              <a:t>El </a:t>
            </a:r>
            <a:r>
              <a:rPr lang="en-US" sz="1800" err="1">
                <a:cs typeface="Calibri"/>
              </a:rPr>
              <a:t>domingo</a:t>
            </a:r>
            <a:r>
              <a:rPr lang="en-US" sz="1800">
                <a:cs typeface="Calibri"/>
              </a:rPr>
              <a:t> 20, Mattia, Giovanna y </a:t>
            </a:r>
            <a:r>
              <a:rPr lang="en-US" sz="1800" err="1">
                <a:cs typeface="Calibri"/>
              </a:rPr>
              <a:t>yo</a:t>
            </a:r>
            <a:r>
              <a:rPr lang="en-US" sz="1800">
                <a:cs typeface="Calibri"/>
              </a:rPr>
              <a:t> </a:t>
            </a:r>
            <a:r>
              <a:rPr lang="en-US" sz="1800" err="1">
                <a:cs typeface="Calibri"/>
              </a:rPr>
              <a:t>fuimos</a:t>
            </a:r>
            <a:r>
              <a:rPr lang="en-US" sz="1800">
                <a:cs typeface="Calibri"/>
              </a:rPr>
              <a:t> en </a:t>
            </a:r>
            <a:r>
              <a:rPr lang="en-US" sz="1800" err="1">
                <a:cs typeface="Calibri"/>
              </a:rPr>
              <a:t>tren</a:t>
            </a:r>
            <a:r>
              <a:rPr lang="en-US" sz="1800">
                <a:cs typeface="Calibri"/>
              </a:rPr>
              <a:t> hasta el Reggio. </a:t>
            </a:r>
            <a:r>
              <a:rPr lang="es-ES" sz="1800">
                <a:cs typeface="Calibri"/>
              </a:rPr>
              <a:t>Allí</a:t>
            </a:r>
            <a:r>
              <a:rPr lang="en-US" sz="1800" err="1">
                <a:cs typeface="Calibri"/>
              </a:rPr>
              <a:t>vimos</a:t>
            </a:r>
            <a:r>
              <a:rPr lang="en-US" sz="1800">
                <a:cs typeface="Calibri"/>
              </a:rPr>
              <a:t> el duomo, </a:t>
            </a:r>
            <a:r>
              <a:rPr lang="en-US" sz="1800" err="1">
                <a:cs typeface="Calibri"/>
              </a:rPr>
              <a:t>dimos</a:t>
            </a:r>
            <a:r>
              <a:rPr lang="en-US" sz="1800">
                <a:cs typeface="Calibri"/>
              </a:rPr>
              <a:t> un paseo por el Lungo Mare y </a:t>
            </a:r>
            <a:r>
              <a:rPr lang="en-US" sz="1800" err="1">
                <a:cs typeface="Calibri"/>
              </a:rPr>
              <a:t>fuimos</a:t>
            </a:r>
            <a:r>
              <a:rPr lang="en-US" sz="1800">
                <a:cs typeface="Calibri"/>
              </a:rPr>
              <a:t> al Museo </a:t>
            </a:r>
            <a:r>
              <a:rPr lang="es-ES" sz="1800">
                <a:cs typeface="Calibri"/>
              </a:rPr>
              <a:t>Arqueológico</a:t>
            </a:r>
            <a:r>
              <a:rPr lang="en-US" sz="1800">
                <a:cs typeface="Calibri"/>
              </a:rPr>
              <a:t>.</a:t>
            </a:r>
          </a:p>
          <a:p>
            <a:endParaRPr lang="en-US" sz="1800">
              <a:cs typeface="Calibri"/>
            </a:endParaRPr>
          </a:p>
          <a:p>
            <a:r>
              <a:rPr lang="en-US" sz="1800">
                <a:cs typeface="Calibri"/>
              </a:rPr>
              <a:t>Domenica 20, Mattia, Giovanna ed </a:t>
            </a:r>
            <a:r>
              <a:rPr lang="en-US" sz="1800" err="1">
                <a:cs typeface="Calibri"/>
              </a:rPr>
              <a:t>io</a:t>
            </a:r>
            <a:r>
              <a:rPr lang="en-US" sz="1800">
                <a:cs typeface="Calibri"/>
              </a:rPr>
              <a:t> </a:t>
            </a:r>
            <a:r>
              <a:rPr lang="en-US" sz="1800" err="1">
                <a:cs typeface="Calibri"/>
              </a:rPr>
              <a:t>siamo</a:t>
            </a:r>
            <a:r>
              <a:rPr lang="en-US" sz="1800">
                <a:cs typeface="Calibri"/>
              </a:rPr>
              <a:t> </a:t>
            </a:r>
            <a:r>
              <a:rPr lang="en-US" sz="1800" err="1">
                <a:cs typeface="Calibri"/>
              </a:rPr>
              <a:t>andati</a:t>
            </a:r>
            <a:r>
              <a:rPr lang="en-US" sz="1800">
                <a:cs typeface="Calibri"/>
              </a:rPr>
              <a:t> </a:t>
            </a:r>
            <a:r>
              <a:rPr lang="en-US" sz="1800" err="1">
                <a:cs typeface="Calibri"/>
              </a:rPr>
              <a:t>sul</a:t>
            </a:r>
            <a:r>
              <a:rPr lang="en-US" sz="1800">
                <a:cs typeface="Calibri"/>
              </a:rPr>
              <a:t> </a:t>
            </a:r>
            <a:r>
              <a:rPr lang="en-US" sz="1800" err="1">
                <a:cs typeface="Calibri"/>
              </a:rPr>
              <a:t>treno</a:t>
            </a:r>
            <a:r>
              <a:rPr lang="en-US" sz="1800">
                <a:cs typeface="Calibri"/>
              </a:rPr>
              <a:t> </a:t>
            </a:r>
            <a:r>
              <a:rPr lang="en-US" sz="1800" err="1">
                <a:cs typeface="Calibri"/>
              </a:rPr>
              <a:t>fino</a:t>
            </a:r>
            <a:r>
              <a:rPr lang="en-US" sz="1800">
                <a:cs typeface="Calibri"/>
              </a:rPr>
              <a:t> al Reggio. </a:t>
            </a:r>
            <a:r>
              <a:rPr lang="en-US" sz="1800" err="1">
                <a:cs typeface="Calibri"/>
              </a:rPr>
              <a:t>Là</a:t>
            </a:r>
            <a:r>
              <a:rPr lang="en-US" sz="1800">
                <a:cs typeface="Calibri"/>
              </a:rPr>
              <a:t> </a:t>
            </a:r>
            <a:r>
              <a:rPr lang="en-US" sz="1800" err="1">
                <a:cs typeface="Calibri"/>
              </a:rPr>
              <a:t>abbiamo</a:t>
            </a:r>
            <a:r>
              <a:rPr lang="en-US" sz="1800">
                <a:cs typeface="Calibri"/>
              </a:rPr>
              <a:t> </a:t>
            </a:r>
            <a:r>
              <a:rPr lang="en-US" sz="1800" err="1">
                <a:cs typeface="Calibri"/>
              </a:rPr>
              <a:t>visitato</a:t>
            </a:r>
            <a:r>
              <a:rPr lang="en-US" sz="1800">
                <a:cs typeface="Calibri"/>
              </a:rPr>
              <a:t> </a:t>
            </a:r>
            <a:r>
              <a:rPr lang="en-US" sz="1800" err="1">
                <a:cs typeface="Calibri"/>
              </a:rPr>
              <a:t>il</a:t>
            </a:r>
            <a:r>
              <a:rPr lang="en-US" sz="1800">
                <a:cs typeface="Calibri"/>
              </a:rPr>
              <a:t> Duomo ed </a:t>
            </a:r>
            <a:r>
              <a:rPr lang="en-US" sz="1800" err="1">
                <a:cs typeface="Calibri"/>
              </a:rPr>
              <a:t>il</a:t>
            </a:r>
            <a:r>
              <a:rPr lang="en-US" sz="1800">
                <a:cs typeface="Calibri"/>
              </a:rPr>
              <a:t> Museo </a:t>
            </a:r>
            <a:r>
              <a:rPr lang="en-US" sz="1800" err="1">
                <a:cs typeface="Calibri"/>
              </a:rPr>
              <a:t>Archeologico</a:t>
            </a:r>
            <a:r>
              <a:rPr lang="en-US" sz="1800">
                <a:cs typeface="Calibri"/>
              </a:rPr>
              <a:t>, e poi </a:t>
            </a:r>
            <a:r>
              <a:rPr lang="en-US" sz="1800" err="1">
                <a:cs typeface="Calibri"/>
              </a:rPr>
              <a:t>abbiamo</a:t>
            </a:r>
            <a:r>
              <a:rPr lang="en-US" sz="1800">
                <a:cs typeface="Calibri"/>
              </a:rPr>
              <a:t> </a:t>
            </a:r>
            <a:r>
              <a:rPr lang="en-US" sz="1800" err="1">
                <a:cs typeface="Calibri"/>
              </a:rPr>
              <a:t>fatto</a:t>
            </a:r>
            <a:r>
              <a:rPr lang="en-US" sz="1800">
                <a:cs typeface="Calibri"/>
              </a:rPr>
              <a:t> una </a:t>
            </a:r>
            <a:r>
              <a:rPr lang="en-US" sz="1800" err="1">
                <a:cs typeface="Calibri"/>
              </a:rPr>
              <a:t>paseggiata</a:t>
            </a:r>
            <a:r>
              <a:rPr lang="en-US" sz="1800">
                <a:cs typeface="Calibri"/>
              </a:rPr>
              <a:t> </a:t>
            </a:r>
            <a:r>
              <a:rPr lang="en-US" sz="1800" err="1">
                <a:cs typeface="Calibri"/>
              </a:rPr>
              <a:t>sul</a:t>
            </a:r>
            <a:r>
              <a:rPr lang="en-US" sz="1800">
                <a:cs typeface="Calibri"/>
              </a:rPr>
              <a:t> Lungo Mare.</a:t>
            </a:r>
          </a:p>
        </p:txBody>
      </p:sp>
      <p:sp>
        <p:nvSpPr>
          <p:cNvPr id="13" name="Freeform: Shape 12">
            <a:extLst>
              <a:ext uri="{FF2B5EF4-FFF2-40B4-BE49-F238E27FC236}">
                <a16:creationId xmlns:a16="http://schemas.microsoft.com/office/drawing/2014/main" xmlns="" id="{2C6A2225-94AF-4BC4-98F4-77746E7B10A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525108" y="1"/>
            <a:ext cx="4666892" cy="3612937"/>
          </a:xfrm>
          <a:custGeom>
            <a:avLst/>
            <a:gdLst>
              <a:gd name="connsiteX0" fmla="*/ 192227 w 4666892"/>
              <a:gd name="connsiteY0" fmla="*/ 0 h 3612937"/>
              <a:gd name="connsiteX1" fmla="*/ 4666892 w 4666892"/>
              <a:gd name="connsiteY1" fmla="*/ 0 h 3612937"/>
              <a:gd name="connsiteX2" fmla="*/ 4666892 w 4666892"/>
              <a:gd name="connsiteY2" fmla="*/ 2643684 h 3612937"/>
              <a:gd name="connsiteX3" fmla="*/ 4657487 w 4666892"/>
              <a:gd name="connsiteY3" fmla="*/ 2656262 h 3612937"/>
              <a:gd name="connsiteX4" fmla="*/ 2628900 w 4666892"/>
              <a:gd name="connsiteY4" fmla="*/ 3612937 h 3612937"/>
              <a:gd name="connsiteX5" fmla="*/ 0 w 4666892"/>
              <a:gd name="connsiteY5" fmla="*/ 984037 h 3612937"/>
              <a:gd name="connsiteX6" fmla="*/ 118190 w 4666892"/>
              <a:gd name="connsiteY6" fmla="*/ 202283 h 3612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66892" h="3612937">
                <a:moveTo>
                  <a:pt x="192227" y="0"/>
                </a:moveTo>
                <a:lnTo>
                  <a:pt x="4666892" y="0"/>
                </a:lnTo>
                <a:lnTo>
                  <a:pt x="4666892" y="2643684"/>
                </a:lnTo>
                <a:lnTo>
                  <a:pt x="4657487" y="2656262"/>
                </a:lnTo>
                <a:cubicBezTo>
                  <a:pt x="4175308" y="3240527"/>
                  <a:pt x="3445594" y="3612937"/>
                  <a:pt x="2628900" y="3612937"/>
                </a:cubicBezTo>
                <a:cubicBezTo>
                  <a:pt x="1176999" y="3612937"/>
                  <a:pt x="0" y="2435938"/>
                  <a:pt x="0" y="984037"/>
                </a:cubicBezTo>
                <a:cubicBezTo>
                  <a:pt x="0" y="711806"/>
                  <a:pt x="41379" y="449239"/>
                  <a:pt x="118190" y="2022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Imagen 4" descr="Una iglesia antigua&#10;&#10;Descripción generada con confianza alta">
            <a:extLst>
              <a:ext uri="{FF2B5EF4-FFF2-40B4-BE49-F238E27FC236}">
                <a16:creationId xmlns:a16="http://schemas.microsoft.com/office/drawing/2014/main" xmlns="" id="{E8AF172E-67D8-4C7C-A4E5-1D0BA3630C44}"/>
              </a:ext>
            </a:extLst>
          </p:cNvPr>
          <p:cNvPicPr>
            <a:picLocks noChangeAspect="1"/>
          </p:cNvPicPr>
          <p:nvPr/>
        </p:nvPicPr>
        <p:blipFill rotWithShape="1">
          <a:blip r:embed="rId2" cstate="print"/>
          <a:srcRect l="19443" r="6459" b="-2"/>
          <a:stretch/>
        </p:blipFill>
        <p:spPr>
          <a:xfrm>
            <a:off x="7689829" y="10"/>
            <a:ext cx="4502173" cy="3448209"/>
          </a:xfrm>
          <a:custGeom>
            <a:avLst/>
            <a:gdLst>
              <a:gd name="connsiteX0" fmla="*/ 205627 w 4502173"/>
              <a:gd name="connsiteY0" fmla="*/ 0 h 3448219"/>
              <a:gd name="connsiteX1" fmla="*/ 4502173 w 4502173"/>
              <a:gd name="connsiteY1" fmla="*/ 0 h 3448219"/>
              <a:gd name="connsiteX2" fmla="*/ 4502173 w 4502173"/>
              <a:gd name="connsiteY2" fmla="*/ 2368934 h 3448219"/>
              <a:gd name="connsiteX3" fmla="*/ 4365663 w 4502173"/>
              <a:gd name="connsiteY3" fmla="*/ 2551486 h 3448219"/>
              <a:gd name="connsiteX4" fmla="*/ 2464181 w 4502173"/>
              <a:gd name="connsiteY4" fmla="*/ 3448219 h 3448219"/>
              <a:gd name="connsiteX5" fmla="*/ 0 w 4502173"/>
              <a:gd name="connsiteY5" fmla="*/ 984038 h 3448219"/>
              <a:gd name="connsiteX6" fmla="*/ 193648 w 4502173"/>
              <a:gd name="connsiteY6" fmla="*/ 24867 h 3448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02173" h="3448219">
                <a:moveTo>
                  <a:pt x="205627" y="0"/>
                </a:moveTo>
                <a:lnTo>
                  <a:pt x="4502173" y="0"/>
                </a:lnTo>
                <a:lnTo>
                  <a:pt x="4502173" y="2368934"/>
                </a:lnTo>
                <a:lnTo>
                  <a:pt x="4365663" y="2551486"/>
                </a:lnTo>
                <a:cubicBezTo>
                  <a:pt x="3913696" y="3099144"/>
                  <a:pt x="3229704" y="3448219"/>
                  <a:pt x="2464181" y="3448219"/>
                </a:cubicBezTo>
                <a:cubicBezTo>
                  <a:pt x="1103251" y="3448219"/>
                  <a:pt x="0" y="2344968"/>
                  <a:pt x="0" y="984038"/>
                </a:cubicBezTo>
                <a:cubicBezTo>
                  <a:pt x="0" y="643806"/>
                  <a:pt x="68954" y="319678"/>
                  <a:pt x="193648" y="24867"/>
                </a:cubicBezTo>
                <a:close/>
              </a:path>
            </a:pathLst>
          </a:custGeom>
        </p:spPr>
      </p:pic>
      <p:sp>
        <p:nvSpPr>
          <p:cNvPr id="15" name="Freeform: Shape 14">
            <a:extLst>
              <a:ext uri="{FF2B5EF4-FFF2-40B4-BE49-F238E27FC236}">
                <a16:creationId xmlns:a16="http://schemas.microsoft.com/office/drawing/2014/main" xmlns="" id="{648F5915-2CE1-4F74-88C5-D4366893D2D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604737" y="3918051"/>
            <a:ext cx="3587263" cy="2939948"/>
          </a:xfrm>
          <a:custGeom>
            <a:avLst/>
            <a:gdLst>
              <a:gd name="connsiteX0" fmla="*/ 2070613 w 3587263"/>
              <a:gd name="connsiteY0" fmla="*/ 0 h 2939948"/>
              <a:gd name="connsiteX1" fmla="*/ 3534758 w 3587263"/>
              <a:gd name="connsiteY1" fmla="*/ 606469 h 2939948"/>
              <a:gd name="connsiteX2" fmla="*/ 3587263 w 3587263"/>
              <a:gd name="connsiteY2" fmla="*/ 664240 h 2939948"/>
              <a:gd name="connsiteX3" fmla="*/ 3587263 w 3587263"/>
              <a:gd name="connsiteY3" fmla="*/ 2939948 h 2939948"/>
              <a:gd name="connsiteX4" fmla="*/ 193241 w 3587263"/>
              <a:gd name="connsiteY4" fmla="*/ 2939948 h 2939948"/>
              <a:gd name="connsiteX5" fmla="*/ 162719 w 3587263"/>
              <a:gd name="connsiteY5" fmla="*/ 2876589 h 2939948"/>
              <a:gd name="connsiteX6" fmla="*/ 0 w 3587263"/>
              <a:gd name="connsiteY6" fmla="*/ 2070613 h 2939948"/>
              <a:gd name="connsiteX7" fmla="*/ 2070613 w 3587263"/>
              <a:gd name="connsiteY7" fmla="*/ 0 h 2939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87263" h="2939948">
                <a:moveTo>
                  <a:pt x="2070613" y="0"/>
                </a:moveTo>
                <a:cubicBezTo>
                  <a:pt x="2642397" y="0"/>
                  <a:pt x="3160050" y="231761"/>
                  <a:pt x="3534758" y="606469"/>
                </a:cubicBezTo>
                <a:lnTo>
                  <a:pt x="3587263" y="664240"/>
                </a:lnTo>
                <a:lnTo>
                  <a:pt x="3587263" y="2939948"/>
                </a:lnTo>
                <a:lnTo>
                  <a:pt x="193241" y="2939948"/>
                </a:lnTo>
                <a:lnTo>
                  <a:pt x="162719" y="2876589"/>
                </a:lnTo>
                <a:cubicBezTo>
                  <a:pt x="57940" y="2628865"/>
                  <a:pt x="0" y="2356505"/>
                  <a:pt x="0" y="2070613"/>
                </a:cubicBezTo>
                <a:cubicBezTo>
                  <a:pt x="0" y="927045"/>
                  <a:pt x="927045" y="0"/>
                  <a:pt x="2070613"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Imagen 6" descr="Una torre de un muelle&#10;&#10;Descripción generada con confianza alta">
            <a:extLst>
              <a:ext uri="{FF2B5EF4-FFF2-40B4-BE49-F238E27FC236}">
                <a16:creationId xmlns:a16="http://schemas.microsoft.com/office/drawing/2014/main" xmlns="" id="{A4D9BB13-4E32-46F0-BC6B-374F62F25187}"/>
              </a:ext>
            </a:extLst>
          </p:cNvPr>
          <p:cNvPicPr>
            <a:picLocks noChangeAspect="1"/>
          </p:cNvPicPr>
          <p:nvPr/>
        </p:nvPicPr>
        <p:blipFill rotWithShape="1">
          <a:blip r:embed="rId3" cstate="print"/>
          <a:srcRect l="16081" r="14551" b="-1"/>
          <a:stretch/>
        </p:blipFill>
        <p:spPr>
          <a:xfrm>
            <a:off x="8768827" y="4082141"/>
            <a:ext cx="3423175" cy="2775859"/>
          </a:xfrm>
          <a:custGeom>
            <a:avLst/>
            <a:gdLst>
              <a:gd name="connsiteX0" fmla="*/ 1906524 w 3423175"/>
              <a:gd name="connsiteY0" fmla="*/ 0 h 2775859"/>
              <a:gd name="connsiteX1" fmla="*/ 3377691 w 3423175"/>
              <a:gd name="connsiteY1" fmla="*/ 693798 h 2775859"/>
              <a:gd name="connsiteX2" fmla="*/ 3423175 w 3423175"/>
              <a:gd name="connsiteY2" fmla="*/ 754624 h 2775859"/>
              <a:gd name="connsiteX3" fmla="*/ 3423175 w 3423175"/>
              <a:gd name="connsiteY3" fmla="*/ 2775859 h 2775859"/>
              <a:gd name="connsiteX4" fmla="*/ 211114 w 3423175"/>
              <a:gd name="connsiteY4" fmla="*/ 2775859 h 2775859"/>
              <a:gd name="connsiteX5" fmla="*/ 149824 w 3423175"/>
              <a:gd name="connsiteY5" fmla="*/ 2648629 h 2775859"/>
              <a:gd name="connsiteX6" fmla="*/ 0 w 3423175"/>
              <a:gd name="connsiteY6" fmla="*/ 1906524 h 2775859"/>
              <a:gd name="connsiteX7" fmla="*/ 1906524 w 3423175"/>
              <a:gd name="connsiteY7" fmla="*/ 0 h 2775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23175" h="2775859">
                <a:moveTo>
                  <a:pt x="1906524" y="0"/>
                </a:moveTo>
                <a:cubicBezTo>
                  <a:pt x="2498805" y="0"/>
                  <a:pt x="3028006" y="270078"/>
                  <a:pt x="3377691" y="693798"/>
                </a:cubicBezTo>
                <a:lnTo>
                  <a:pt x="3423175" y="754624"/>
                </a:lnTo>
                <a:lnTo>
                  <a:pt x="3423175" y="2775859"/>
                </a:lnTo>
                <a:lnTo>
                  <a:pt x="211114" y="2775859"/>
                </a:lnTo>
                <a:lnTo>
                  <a:pt x="149824" y="2648629"/>
                </a:lnTo>
                <a:cubicBezTo>
                  <a:pt x="53349" y="2420536"/>
                  <a:pt x="0" y="2169760"/>
                  <a:pt x="0" y="1906524"/>
                </a:cubicBezTo>
                <a:cubicBezTo>
                  <a:pt x="0" y="853580"/>
                  <a:pt x="853580" y="0"/>
                  <a:pt x="1906524" y="0"/>
                </a:cubicBezTo>
                <a:close/>
              </a:path>
            </a:pathLst>
          </a:custGeom>
        </p:spPr>
      </p:pic>
    </p:spTree>
    <p:extLst>
      <p:ext uri="{BB962C8B-B14F-4D97-AF65-F5344CB8AC3E}">
        <p14:creationId xmlns:p14="http://schemas.microsoft.com/office/powerpoint/2010/main" xmlns="" val="2847656914"/>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5" name="Marcador de contenido 4">
            <a:extLst>
              <a:ext uri="{FF2B5EF4-FFF2-40B4-BE49-F238E27FC236}">
                <a16:creationId xmlns:a16="http://schemas.microsoft.com/office/drawing/2014/main" xmlns="" id="{54235AEA-D1FE-4B3D-824F-6AC137A5E817}"/>
              </a:ext>
            </a:extLst>
          </p:cNvPr>
          <p:cNvSpPr>
            <a:spLocks noGrp="1"/>
          </p:cNvSpPr>
          <p:nvPr>
            <p:ph idx="1"/>
          </p:nvPr>
        </p:nvSpPr>
        <p:spPr>
          <a:xfrm>
            <a:off x="819920" y="2009341"/>
            <a:ext cx="4558309" cy="3181684"/>
          </a:xfrm>
        </p:spPr>
        <p:txBody>
          <a:bodyPr vert="horz" lIns="91440" tIns="45720" rIns="91440" bIns="45720" rtlCol="0" anchor="t">
            <a:normAutofit/>
          </a:bodyPr>
          <a:lstStyle/>
          <a:p>
            <a:r>
              <a:rPr lang="es-ES">
                <a:cs typeface="Calibri"/>
              </a:rPr>
              <a:t>Estas son algunas de las cosas que vimos en el museo.</a:t>
            </a:r>
          </a:p>
          <a:p>
            <a:r>
              <a:rPr lang="es-ES" err="1">
                <a:cs typeface="Calibri"/>
              </a:rPr>
              <a:t>Questa</a:t>
            </a:r>
            <a:r>
              <a:rPr lang="es-ES">
                <a:cs typeface="Calibri"/>
              </a:rPr>
              <a:t> è una </a:t>
            </a:r>
            <a:r>
              <a:rPr lang="es-ES" err="1">
                <a:cs typeface="Calibri"/>
              </a:rPr>
              <a:t>piccola</a:t>
            </a:r>
            <a:r>
              <a:rPr lang="es-ES">
                <a:cs typeface="Calibri"/>
              </a:rPr>
              <a:t> parte di </a:t>
            </a:r>
            <a:r>
              <a:rPr lang="es-ES" err="1">
                <a:cs typeface="Calibri"/>
              </a:rPr>
              <a:t>quello</a:t>
            </a:r>
            <a:r>
              <a:rPr lang="es-ES">
                <a:cs typeface="Calibri"/>
              </a:rPr>
              <a:t> che </a:t>
            </a:r>
            <a:r>
              <a:rPr lang="es-ES" err="1">
                <a:cs typeface="Calibri"/>
              </a:rPr>
              <a:t>abbiamo</a:t>
            </a:r>
            <a:r>
              <a:rPr lang="es-ES">
                <a:cs typeface="Calibri"/>
              </a:rPr>
              <a:t> visto al museo.</a:t>
            </a:r>
          </a:p>
        </p:txBody>
      </p:sp>
      <p:sp>
        <p:nvSpPr>
          <p:cNvPr id="15" name="Oval 14">
            <a:extLst>
              <a:ext uri="{FF2B5EF4-FFF2-40B4-BE49-F238E27FC236}">
                <a16:creationId xmlns:a16="http://schemas.microsoft.com/office/drawing/2014/main" xmlns="" id="{C99A8FB7-A79B-4BC9-9D56-B79587F6AA3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804761" y="2650637"/>
            <a:ext cx="3118104" cy="311810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xmlns="" id="{B23893E2-3349-46D7-A7AA-B9E447957FB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996859" y="0"/>
            <a:ext cx="4198060" cy="3650200"/>
          </a:xfrm>
          <a:custGeom>
            <a:avLst/>
            <a:gdLst>
              <a:gd name="connsiteX0" fmla="*/ 262846 w 4198060"/>
              <a:gd name="connsiteY0" fmla="*/ 0 h 3650200"/>
              <a:gd name="connsiteX1" fmla="*/ 4198060 w 4198060"/>
              <a:gd name="connsiteY1" fmla="*/ 0 h 3650200"/>
              <a:gd name="connsiteX2" fmla="*/ 4198060 w 4198060"/>
              <a:gd name="connsiteY2" fmla="*/ 3021648 h 3650200"/>
              <a:gd name="connsiteX3" fmla="*/ 4142653 w 4198060"/>
              <a:gd name="connsiteY3" fmla="*/ 3072005 h 3650200"/>
              <a:gd name="connsiteX4" fmla="*/ 2532040 w 4198060"/>
              <a:gd name="connsiteY4" fmla="*/ 3650200 h 3650200"/>
              <a:gd name="connsiteX5" fmla="*/ 0 w 4198060"/>
              <a:gd name="connsiteY5" fmla="*/ 1118160 h 3650200"/>
              <a:gd name="connsiteX6" fmla="*/ 198981 w 4198060"/>
              <a:gd name="connsiteY6" fmla="*/ 132576 h 365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98060" h="3650200">
                <a:moveTo>
                  <a:pt x="262846" y="0"/>
                </a:moveTo>
                <a:lnTo>
                  <a:pt x="4198060" y="0"/>
                </a:lnTo>
                <a:lnTo>
                  <a:pt x="4198060" y="3021648"/>
                </a:lnTo>
                <a:lnTo>
                  <a:pt x="4142653" y="3072005"/>
                </a:lnTo>
                <a:cubicBezTo>
                  <a:pt x="3704967" y="3433216"/>
                  <a:pt x="3143843" y="3650200"/>
                  <a:pt x="2532040" y="3650200"/>
                </a:cubicBezTo>
                <a:cubicBezTo>
                  <a:pt x="1133633" y="3650200"/>
                  <a:pt x="0" y="2516567"/>
                  <a:pt x="0" y="1118160"/>
                </a:cubicBezTo>
                <a:cubicBezTo>
                  <a:pt x="0" y="768558"/>
                  <a:pt x="70852" y="435505"/>
                  <a:pt x="198981" y="132576"/>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Imagen 8" descr="Imagen que contiene interior, techo, parado, hombre&#10;&#10;Descripción generada con confianza muy alta">
            <a:extLst>
              <a:ext uri="{FF2B5EF4-FFF2-40B4-BE49-F238E27FC236}">
                <a16:creationId xmlns:a16="http://schemas.microsoft.com/office/drawing/2014/main" xmlns="" id="{A87AC92B-5E70-49EB-BC5C-627BFE5843F4}"/>
              </a:ext>
            </a:extLst>
          </p:cNvPr>
          <p:cNvPicPr>
            <a:picLocks noChangeAspect="1"/>
          </p:cNvPicPr>
          <p:nvPr/>
        </p:nvPicPr>
        <p:blipFill rotWithShape="1">
          <a:blip r:embed="rId2" cstate="print"/>
          <a:srcRect t="15707" r="-4" b="9290"/>
          <a:stretch/>
        </p:blipFill>
        <p:spPr>
          <a:xfrm>
            <a:off x="5969353" y="2815228"/>
            <a:ext cx="2788920" cy="2788920"/>
          </a:xfrm>
          <a:custGeom>
            <a:avLst/>
            <a:gdLst>
              <a:gd name="connsiteX0" fmla="*/ 1440180 w 2880360"/>
              <a:gd name="connsiteY0" fmla="*/ 0 h 2880360"/>
              <a:gd name="connsiteX1" fmla="*/ 2880360 w 2880360"/>
              <a:gd name="connsiteY1" fmla="*/ 1440180 h 2880360"/>
              <a:gd name="connsiteX2" fmla="*/ 1440180 w 2880360"/>
              <a:gd name="connsiteY2" fmla="*/ 2880360 h 2880360"/>
              <a:gd name="connsiteX3" fmla="*/ 0 w 2880360"/>
              <a:gd name="connsiteY3" fmla="*/ 1440180 h 2880360"/>
              <a:gd name="connsiteX4" fmla="*/ 1440180 w 2880360"/>
              <a:gd name="connsiteY4" fmla="*/ 0 h 2880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0360" h="2880360">
                <a:moveTo>
                  <a:pt x="1440180" y="0"/>
                </a:moveTo>
                <a:cubicBezTo>
                  <a:pt x="2235569" y="0"/>
                  <a:pt x="2880360" y="644791"/>
                  <a:pt x="2880360" y="1440180"/>
                </a:cubicBezTo>
                <a:cubicBezTo>
                  <a:pt x="2880360" y="2235569"/>
                  <a:pt x="2235569" y="2880360"/>
                  <a:pt x="1440180" y="2880360"/>
                </a:cubicBezTo>
                <a:cubicBezTo>
                  <a:pt x="644791" y="2880360"/>
                  <a:pt x="0" y="2235569"/>
                  <a:pt x="0" y="1440180"/>
                </a:cubicBezTo>
                <a:cubicBezTo>
                  <a:pt x="0" y="644791"/>
                  <a:pt x="644791" y="0"/>
                  <a:pt x="1440180" y="0"/>
                </a:cubicBezTo>
                <a:close/>
              </a:path>
            </a:pathLst>
          </a:custGeom>
        </p:spPr>
      </p:pic>
      <p:pic>
        <p:nvPicPr>
          <p:cNvPr id="6" name="Imagen 6" descr="Imagen que contiene interior, persona, parado, hombre&#10;&#10;Descripción generada con confianza muy alta">
            <a:extLst>
              <a:ext uri="{FF2B5EF4-FFF2-40B4-BE49-F238E27FC236}">
                <a16:creationId xmlns:a16="http://schemas.microsoft.com/office/drawing/2014/main" xmlns="" id="{F8A5039D-6CCF-4283-A261-B99D99D2D496}"/>
              </a:ext>
            </a:extLst>
          </p:cNvPr>
          <p:cNvPicPr>
            <a:picLocks noChangeAspect="1"/>
          </p:cNvPicPr>
          <p:nvPr/>
        </p:nvPicPr>
        <p:blipFill rotWithShape="1">
          <a:blip r:embed="rId3" cstate="print"/>
          <a:srcRect t="17305" r="2" b="17882"/>
          <a:stretch/>
        </p:blipFill>
        <p:spPr>
          <a:xfrm>
            <a:off x="8160603" y="2"/>
            <a:ext cx="4034316" cy="3486455"/>
          </a:xfrm>
          <a:custGeom>
            <a:avLst/>
            <a:gdLst>
              <a:gd name="connsiteX0" fmla="*/ 280681 w 4034316"/>
              <a:gd name="connsiteY0" fmla="*/ 0 h 3486455"/>
              <a:gd name="connsiteX1" fmla="*/ 4034316 w 4034316"/>
              <a:gd name="connsiteY1" fmla="*/ 0 h 3486455"/>
              <a:gd name="connsiteX2" fmla="*/ 4034316 w 4034316"/>
              <a:gd name="connsiteY2" fmla="*/ 2800630 h 3486455"/>
              <a:gd name="connsiteX3" fmla="*/ 3874752 w 4034316"/>
              <a:gd name="connsiteY3" fmla="*/ 2945652 h 3486455"/>
              <a:gd name="connsiteX4" fmla="*/ 2368296 w 4034316"/>
              <a:gd name="connsiteY4" fmla="*/ 3486455 h 3486455"/>
              <a:gd name="connsiteX5" fmla="*/ 0 w 4034316"/>
              <a:gd name="connsiteY5" fmla="*/ 1118159 h 3486455"/>
              <a:gd name="connsiteX6" fmla="*/ 186113 w 4034316"/>
              <a:gd name="connsiteY6" fmla="*/ 196311 h 348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4316" h="3486455">
                <a:moveTo>
                  <a:pt x="280681" y="0"/>
                </a:moveTo>
                <a:lnTo>
                  <a:pt x="4034316" y="0"/>
                </a:lnTo>
                <a:lnTo>
                  <a:pt x="4034316" y="2800630"/>
                </a:lnTo>
                <a:lnTo>
                  <a:pt x="3874752" y="2945652"/>
                </a:lnTo>
                <a:cubicBezTo>
                  <a:pt x="3465371" y="3283503"/>
                  <a:pt x="2940535" y="3486455"/>
                  <a:pt x="2368296" y="3486455"/>
                </a:cubicBezTo>
                <a:cubicBezTo>
                  <a:pt x="1060322" y="3486455"/>
                  <a:pt x="0" y="2426133"/>
                  <a:pt x="0" y="1118159"/>
                </a:cubicBezTo>
                <a:cubicBezTo>
                  <a:pt x="0" y="791166"/>
                  <a:pt x="66270" y="479650"/>
                  <a:pt x="186113" y="196311"/>
                </a:cubicBezTo>
                <a:close/>
              </a:path>
            </a:pathLst>
          </a:custGeom>
        </p:spPr>
      </p:pic>
      <p:sp>
        <p:nvSpPr>
          <p:cNvPr id="19" name="Freeform: Shape 18">
            <a:extLst>
              <a:ext uri="{FF2B5EF4-FFF2-40B4-BE49-F238E27FC236}">
                <a16:creationId xmlns:a16="http://schemas.microsoft.com/office/drawing/2014/main" xmlns="" id="{2B7592FE-10D1-4664-B623-353F47C8DF7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888132" y="4032250"/>
            <a:ext cx="3303868" cy="2825750"/>
          </a:xfrm>
          <a:custGeom>
            <a:avLst/>
            <a:gdLst>
              <a:gd name="connsiteX0" fmla="*/ 1888600 w 3303868"/>
              <a:gd name="connsiteY0" fmla="*/ 0 h 2825750"/>
              <a:gd name="connsiteX1" fmla="*/ 3224042 w 3303868"/>
              <a:gd name="connsiteY1" fmla="*/ 553158 h 2825750"/>
              <a:gd name="connsiteX2" fmla="*/ 3303868 w 3303868"/>
              <a:gd name="connsiteY2" fmla="*/ 640989 h 2825750"/>
              <a:gd name="connsiteX3" fmla="*/ 3303868 w 3303868"/>
              <a:gd name="connsiteY3" fmla="*/ 2825750 h 2825750"/>
              <a:gd name="connsiteX4" fmla="*/ 250380 w 3303868"/>
              <a:gd name="connsiteY4" fmla="*/ 2825750 h 2825750"/>
              <a:gd name="connsiteX5" fmla="*/ 227944 w 3303868"/>
              <a:gd name="connsiteY5" fmla="*/ 2788819 h 2825750"/>
              <a:gd name="connsiteX6" fmla="*/ 0 w 3303868"/>
              <a:gd name="connsiteY6" fmla="*/ 1888600 h 2825750"/>
              <a:gd name="connsiteX7" fmla="*/ 1888600 w 3303868"/>
              <a:gd name="connsiteY7" fmla="*/ 0 h 282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03868" h="2825750">
                <a:moveTo>
                  <a:pt x="1888600" y="0"/>
                </a:moveTo>
                <a:cubicBezTo>
                  <a:pt x="2410123" y="0"/>
                  <a:pt x="2882273" y="211389"/>
                  <a:pt x="3224042" y="553158"/>
                </a:cubicBezTo>
                <a:lnTo>
                  <a:pt x="3303868" y="640989"/>
                </a:lnTo>
                <a:lnTo>
                  <a:pt x="3303868" y="2825750"/>
                </a:lnTo>
                <a:lnTo>
                  <a:pt x="250380" y="2825750"/>
                </a:lnTo>
                <a:lnTo>
                  <a:pt x="227944" y="2788819"/>
                </a:lnTo>
                <a:cubicBezTo>
                  <a:pt x="82574" y="2521217"/>
                  <a:pt x="0" y="2214552"/>
                  <a:pt x="0" y="1888600"/>
                </a:cubicBezTo>
                <a:cubicBezTo>
                  <a:pt x="0" y="845555"/>
                  <a:pt x="845555" y="0"/>
                  <a:pt x="1888600"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Imagen 10" descr="Imagen que contiene interior, tabla, pantalla, diferente&#10;&#10;Descripción generada con confianza muy alta">
            <a:extLst>
              <a:ext uri="{FF2B5EF4-FFF2-40B4-BE49-F238E27FC236}">
                <a16:creationId xmlns:a16="http://schemas.microsoft.com/office/drawing/2014/main" xmlns="" id="{869846DF-00BA-4558-A6F2-9DEB84B1E80F}"/>
              </a:ext>
            </a:extLst>
          </p:cNvPr>
          <p:cNvPicPr>
            <a:picLocks noChangeAspect="1"/>
          </p:cNvPicPr>
          <p:nvPr/>
        </p:nvPicPr>
        <p:blipFill rotWithShape="1">
          <a:blip r:embed="rId4" cstate="print"/>
          <a:srcRect t="11759" b="24665"/>
          <a:stretch/>
        </p:blipFill>
        <p:spPr>
          <a:xfrm>
            <a:off x="9053088" y="4197217"/>
            <a:ext cx="3138912" cy="2660795"/>
          </a:xfrm>
          <a:custGeom>
            <a:avLst/>
            <a:gdLst>
              <a:gd name="connsiteX0" fmla="*/ 1723644 w 3138912"/>
              <a:gd name="connsiteY0" fmla="*/ 0 h 2660795"/>
              <a:gd name="connsiteX1" fmla="*/ 3053691 w 3138912"/>
              <a:gd name="connsiteY1" fmla="*/ 627247 h 2660795"/>
              <a:gd name="connsiteX2" fmla="*/ 3138912 w 3138912"/>
              <a:gd name="connsiteY2" fmla="*/ 741211 h 2660795"/>
              <a:gd name="connsiteX3" fmla="*/ 3138912 w 3138912"/>
              <a:gd name="connsiteY3" fmla="*/ 2660795 h 2660795"/>
              <a:gd name="connsiteX4" fmla="*/ 278239 w 3138912"/>
              <a:gd name="connsiteY4" fmla="*/ 2660795 h 2660795"/>
              <a:gd name="connsiteX5" fmla="*/ 208035 w 3138912"/>
              <a:gd name="connsiteY5" fmla="*/ 2545235 h 2660795"/>
              <a:gd name="connsiteX6" fmla="*/ 0 w 3138912"/>
              <a:gd name="connsiteY6" fmla="*/ 1723644 h 2660795"/>
              <a:gd name="connsiteX7" fmla="*/ 1723644 w 3138912"/>
              <a:gd name="connsiteY7" fmla="*/ 0 h 2660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8912" h="2660795">
                <a:moveTo>
                  <a:pt x="1723644" y="0"/>
                </a:moveTo>
                <a:cubicBezTo>
                  <a:pt x="2259111" y="0"/>
                  <a:pt x="2737550" y="244172"/>
                  <a:pt x="3053691" y="627247"/>
                </a:cubicBezTo>
                <a:lnTo>
                  <a:pt x="3138912" y="741211"/>
                </a:lnTo>
                <a:lnTo>
                  <a:pt x="3138912" y="2660795"/>
                </a:lnTo>
                <a:lnTo>
                  <a:pt x="278239" y="2660795"/>
                </a:lnTo>
                <a:lnTo>
                  <a:pt x="208035" y="2545235"/>
                </a:lnTo>
                <a:cubicBezTo>
                  <a:pt x="75362" y="2301006"/>
                  <a:pt x="0" y="2021126"/>
                  <a:pt x="0" y="1723644"/>
                </a:cubicBezTo>
                <a:cubicBezTo>
                  <a:pt x="0" y="771702"/>
                  <a:pt x="771702" y="0"/>
                  <a:pt x="1723644" y="0"/>
                </a:cubicBezTo>
                <a:close/>
              </a:path>
            </a:pathLst>
          </a:custGeom>
        </p:spPr>
      </p:pic>
    </p:spTree>
    <p:extLst>
      <p:ext uri="{BB962C8B-B14F-4D97-AF65-F5344CB8AC3E}">
        <p14:creationId xmlns:p14="http://schemas.microsoft.com/office/powerpoint/2010/main" xmlns="" val="1611194395"/>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1217</Words>
  <Application>Microsoft Office PowerPoint</Application>
  <PresentationFormat>Personalizzato</PresentationFormat>
  <Paragraphs>61</Paragraphs>
  <Slides>21</Slides>
  <Notes>0</Notes>
  <HiddenSlides>0</HiddenSlides>
  <MMClips>0</MMClips>
  <ScaleCrop>false</ScaleCrop>
  <HeadingPairs>
    <vt:vector size="4" baseType="variant">
      <vt:variant>
        <vt:lpstr>Tema</vt:lpstr>
      </vt:variant>
      <vt:variant>
        <vt:i4>1</vt:i4>
      </vt:variant>
      <vt:variant>
        <vt:lpstr>Titoli diapositive</vt:lpstr>
      </vt:variant>
      <vt:variant>
        <vt:i4>21</vt:i4>
      </vt:variant>
    </vt:vector>
  </HeadingPairs>
  <TitlesOfParts>
    <vt:vector size="22" baseType="lpstr">
      <vt:lpstr>Tema de Office</vt:lpstr>
      <vt:lpstr>Carla Simarro Carrión</vt:lpstr>
      <vt:lpstr>PATRIMONIO DE LA ZONA</vt:lpstr>
      <vt:lpstr>GASTRONOMÍA</vt:lpstr>
      <vt:lpstr>Diapositiva 4</vt:lpstr>
      <vt:lpstr>LUGARES Y MONUMENTOS</vt:lpstr>
      <vt:lpstr>CATANZARO</vt:lpstr>
      <vt:lpstr>Diapositiva 7</vt:lpstr>
      <vt:lpstr>REGGIO CALABRIA</vt:lpstr>
      <vt:lpstr>Diapositiva 9</vt:lpstr>
      <vt:lpstr>LE CASTELLA</vt:lpstr>
      <vt:lpstr>DIFERENCIAS DEL SISTEMA EDUCATIVO</vt:lpstr>
      <vt:lpstr>Diapositiva 12</vt:lpstr>
      <vt:lpstr>Diapositiva 13</vt:lpstr>
      <vt:lpstr>Diapositiva 14</vt:lpstr>
      <vt:lpstr>MI EXPERIENCIA</vt:lpstr>
      <vt:lpstr>Diapositiva 16</vt:lpstr>
      <vt:lpstr>Diapositiva 17</vt:lpstr>
      <vt:lpstr>Diapositiva 18</vt:lpstr>
      <vt:lpstr>Diapositiva 19</vt:lpstr>
      <vt:lpstr>CONCLUSIÓN</vt:lpstr>
      <vt:lpstr>Diapositiva 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Hp</dc:creator>
  <cp:lastModifiedBy>Hp</cp:lastModifiedBy>
  <cp:revision>7</cp:revision>
  <dcterms:created xsi:type="dcterms:W3CDTF">2019-10-22T16:09:56Z</dcterms:created>
  <dcterms:modified xsi:type="dcterms:W3CDTF">2019-10-29T20:06:51Z</dcterms:modified>
</cp:coreProperties>
</file>