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16"/>
  </p:notesMasterIdLst>
  <p:sldIdLst>
    <p:sldId id="256" r:id="rId4"/>
    <p:sldId id="260" r:id="rId5"/>
    <p:sldId id="270" r:id="rId6"/>
    <p:sldId id="271" r:id="rId7"/>
    <p:sldId id="272" r:id="rId8"/>
    <p:sldId id="293" r:id="rId9"/>
    <p:sldId id="294" r:id="rId10"/>
    <p:sldId id="295" r:id="rId11"/>
    <p:sldId id="296" r:id="rId12"/>
    <p:sldId id="291" r:id="rId13"/>
    <p:sldId id="281" r:id="rId14"/>
    <p:sldId id="290" r:id="rId1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7" autoAdjust="0"/>
    <p:restoredTop sz="94660"/>
  </p:normalViewPr>
  <p:slideViewPr>
    <p:cSldViewPr>
      <p:cViewPr varScale="1">
        <p:scale>
          <a:sx n="77" d="100"/>
          <a:sy n="77" d="100"/>
        </p:scale>
        <p:origin x="-1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059BDF-B33C-4F25-A152-8954177F7BC9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4170BB-77C7-4D0C-9085-0D75576C8ED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47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1692275" y="334963"/>
          <a:ext cx="6010275" cy="600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95" name="Picture" r:id="rId3" imgW="4986720" imgH="9792360" progId="Word.Picture.8">
                  <p:embed/>
                </p:oleObj>
              </mc:Choice>
              <mc:Fallback>
                <p:oleObj name="Picture" r:id="rId3" imgW="4986720" imgH="9792360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8345" r="1732" b="38896"/>
                      <a:stretch>
                        <a:fillRect/>
                      </a:stretch>
                    </p:blipFill>
                    <p:spPr bwMode="auto">
                      <a:xfrm>
                        <a:off x="1692275" y="334963"/>
                        <a:ext cx="6010275" cy="600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F7D6F-7DB4-410D-B01D-E2C9441BFE33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6459E-C70F-4B77-8649-EE86B6AB9D4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952C4-3978-436C-895B-CBF3D3F508D0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1D61-A151-413B-8317-6FE2D10A85F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F392-A7C5-4D49-8891-64F1D384DF73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D698A-05B9-427A-AB89-3954CA26A0D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AD59C-B7A2-4DD7-AD14-6ABF34B58E09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FB178-DA1C-43F8-BDFE-D54C983A65B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D49D8-EBFA-4BA1-80FB-D8978600E3AE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37FF-7099-4C00-84C2-7747BE06549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DA6B-AEA1-4FE3-8FE2-6EDEE7F960C9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06A4-B75E-4CB1-A1D0-0C4D81F1BA9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8B91D-546B-4B7C-A7C0-B5760F7B156F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68913-71AC-410E-837D-F8863A047B3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561A-5109-4535-BDDB-A316730268AC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074F-64B0-4C26-8D9A-3B0C63AB80D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FB769-FDA8-4765-808E-6C88E2889C3B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E3B5A-92ED-4497-A6D9-3BA22EE664C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4079C-C656-4FE5-99A1-B45A320216D9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B8605-C1A5-48E9-9930-C7C9E748617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A7A44-5D99-4A27-8384-616FD3E80D4C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76337-62B9-4240-B946-A1A5683D3DC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1B4BF-6348-48F4-B621-1ACB9626B425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A5A69-69A0-455D-B313-352F86172EA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E185B-C26D-4CFB-8350-DC06C7AA054D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E57CD-8FB5-482D-B517-6B4911A1DB5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091E-E379-436E-A540-A6C12D50C145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CCA77-C2D8-4DE9-AD37-A7B46419DB6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CD0E9-4C55-4215-A771-AEA8035ABE1D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1E870-4691-4B92-9A15-6EAF8261D1F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92D0-DED0-41A0-A1BF-0DD2442146FD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6A049-A7EF-4253-8094-1038A8BF844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9FB84-F87D-4CCD-AB05-516548429086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A732D-3AF9-4EBB-8964-21179A4E850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9086-A58D-463B-8B46-1E0CE6E4873C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6AEB5-3668-475A-A4F1-E9FA5CBE959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29A99-4559-4657-9FAB-98970E8E4FCB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60589-451C-41A1-8E04-681C307E11D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15137-AC79-4CE2-A962-C25D6E379480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B641-11E7-4B3F-9EFB-1068A1CC468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179B2-5D31-4351-8D50-159135AB1D85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3A015-9788-47B4-8787-A6778A237D2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6BC8-B4B6-4014-9D56-D19B97417831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50EF2-B06E-4E2D-B492-C56550B4DF3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8D72D-94C8-4924-8BD2-ECA12B081D60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49FC-77E8-4CEE-981C-D06E451BE4A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201EB-CB38-452F-8DD0-B1FABC504787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D9EC7-210E-4E87-8899-CD0AFE57849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3A2B-6E42-48D3-9CD6-DE9A8F0B7B1E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3EED0-7E80-471B-AB51-5771E32DDC4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495C6-BB11-4A14-936A-DAFA5BDFFB30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D8AFA-7C2A-4DB1-8B19-EF51A33F9C1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5765-BFEE-4B7B-AA28-51E3EDAAD032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5931B-861E-4B80-8F50-1149AF20749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B6B47-B3A9-445C-9BD5-1D991A42F925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95F5-F59E-4527-98A9-5C9CDF40067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38104-E4B9-4751-9E58-A8D67F584F22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1C73B-19AF-4146-A7B1-B4CEDC0AF94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5DAA0-494A-4AE4-A737-C1A308D6C9D3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8196-31A4-4A2C-896A-B079FB260A3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E7372-804C-48E0-848F-EC0132065AAE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244CA-40AE-4E4F-9854-F0A86B9BB08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9D454-0C81-4666-8681-B1E6688C17FA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23912-E246-49BC-8610-3202D2A5CA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9AB61-E8E6-4640-BF70-12AD9B683A50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2CDB3-CF94-4FCC-B57A-34C5C8D4D12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34ACF9-3585-45FB-AD82-911DC6C5C5FC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178059-D795-4134-9283-FAFD254053C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1981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4864E6-4F9E-4FA4-841F-86C5EB472D89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2FF520-8D2A-4BEC-A444-11232917068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209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0C0578-0F73-4276-A4D3-C06F4A0E25A9}" type="datetimeFigureOut">
              <a:rPr lang="it-IT"/>
              <a:pPr>
                <a:defRPr/>
              </a:pPr>
              <a:t>04/03/15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A7FE19-915E-4F94-B83B-89C8BF17B3E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4213" y="1196975"/>
            <a:ext cx="7773987" cy="2403475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ERASMUS PLUS</a:t>
            </a:r>
            <a:br>
              <a:rPr lang="it-IT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Best </a:t>
            </a:r>
            <a:r>
              <a:rPr lang="it-IT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practices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Benchmarking</a:t>
            </a:r>
            <a:endParaRPr lang="it-IT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8888" y="4076700"/>
            <a:ext cx="6400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 smtClean="0">
                <a:solidFill>
                  <a:srgbClr val="5F88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Helsinki - </a:t>
            </a:r>
            <a:r>
              <a:rPr lang="it-IT" dirty="0" err="1" smtClean="0">
                <a:solidFill>
                  <a:srgbClr val="5F88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Tallin</a:t>
            </a:r>
            <a:endParaRPr lang="it-IT" dirty="0" smtClean="0">
              <a:solidFill>
                <a:srgbClr val="5F880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it-IT" dirty="0" smtClean="0">
                <a:solidFill>
                  <a:srgbClr val="5F88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March 9 - 13  2015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869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Comenius Project Germany 2004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173058" name="Immagine 2" descr="Comenius Berlino 20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24" y="1412875"/>
            <a:ext cx="7490023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2122488"/>
          </a:xfrm>
        </p:spPr>
        <p:txBody>
          <a:bodyPr rtlCol="0" anchorCtr="1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PON (National Offering Plan)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Project - England October 2012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it-IT" dirty="0"/>
          </a:p>
        </p:txBody>
      </p:sp>
      <p:pic>
        <p:nvPicPr>
          <p:cNvPr id="174082" name="Immagine 5" descr="311106_4706842279608_1057668328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1844824"/>
            <a:ext cx="6408712" cy="480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404813"/>
            <a:ext cx="892968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Cultural Exchange Italy-Holland 2010/11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175106" name="Immagine 2" descr="217685_1839677764156_6055903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848600" cy="1150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i="1" dirty="0" smtClean="0">
                <a:solidFill>
                  <a:srgbClr val="008000"/>
                </a:solidFill>
              </a:rPr>
              <a:t>ISTITUTO </a:t>
            </a:r>
            <a:r>
              <a:rPr lang="it-IT" b="1" i="1" dirty="0" err="1" smtClean="0">
                <a:solidFill>
                  <a:srgbClr val="008000"/>
                </a:solidFill>
              </a:rPr>
              <a:t>DI</a:t>
            </a:r>
            <a:r>
              <a:rPr lang="it-IT" b="1" i="1" dirty="0" smtClean="0">
                <a:solidFill>
                  <a:srgbClr val="008000"/>
                </a:solidFill>
              </a:rPr>
              <a:t> ISTRUZIONE SUPERIORE</a:t>
            </a:r>
            <a:br>
              <a:rPr lang="it-IT" b="1" i="1" dirty="0" smtClean="0">
                <a:solidFill>
                  <a:srgbClr val="008000"/>
                </a:solidFill>
              </a:rPr>
            </a:br>
            <a:r>
              <a:rPr lang="it-IT" b="1" i="1" dirty="0" smtClean="0">
                <a:solidFill>
                  <a:srgbClr val="008000"/>
                </a:solidFill>
              </a:rPr>
              <a:t>“E. FERMI”</a:t>
            </a:r>
            <a:endParaRPr lang="it-IT" b="1" i="1" dirty="0">
              <a:solidFill>
                <a:srgbClr val="00800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7991599" cy="4536628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600" dirty="0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The Istituto di Istruzione Superiore “E. Fermi </a:t>
            </a:r>
            <a:r>
              <a:rPr lang="it-IT" sz="3600" dirty="0" err="1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is</a:t>
            </a:r>
            <a:r>
              <a:rPr lang="it-IT" sz="3600" dirty="0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 a State Upper </a:t>
            </a:r>
            <a:r>
              <a:rPr lang="it-IT" sz="3600" dirty="0" err="1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Secondary</a:t>
            </a:r>
            <a:r>
              <a:rPr lang="it-IT" sz="3600" dirty="0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 School </a:t>
            </a:r>
            <a:r>
              <a:rPr lang="it-IT" sz="3600" dirty="0" err="1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located</a:t>
            </a:r>
            <a:r>
              <a:rPr lang="it-IT" sz="3600" dirty="0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 in Catanzaro Lido, a </a:t>
            </a:r>
            <a:r>
              <a:rPr lang="it-IT" sz="3600" dirty="0" err="1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pleasant</a:t>
            </a:r>
            <a:r>
              <a:rPr lang="it-IT" sz="3600" dirty="0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 small </a:t>
            </a:r>
            <a:r>
              <a:rPr lang="it-IT" sz="3600" dirty="0" err="1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town</a:t>
            </a:r>
            <a:r>
              <a:rPr lang="it-IT" sz="3600" dirty="0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 by the </a:t>
            </a:r>
            <a:r>
              <a:rPr lang="it-IT" sz="3600" dirty="0" err="1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sea</a:t>
            </a:r>
            <a:r>
              <a:rPr lang="it-IT" sz="3600" dirty="0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, in Calabria in the South of </a:t>
            </a:r>
            <a:r>
              <a:rPr lang="it-IT" sz="3600" dirty="0" err="1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Italy</a:t>
            </a:r>
            <a:r>
              <a:rPr lang="it-IT" sz="3600" dirty="0" smtClean="0">
                <a:solidFill>
                  <a:srgbClr val="008000"/>
                </a:solidFill>
                <a:latin typeface="Baskerville Old Face" pitchFamily="18" charset="0"/>
                <a:ea typeface="Verdana" pitchFamily="34" charset="0"/>
                <a:cs typeface="Verdana" pitchFamily="34" charset="0"/>
              </a:rPr>
              <a:t> .</a:t>
            </a:r>
            <a:endParaRPr lang="it-IT" sz="3600" dirty="0">
              <a:solidFill>
                <a:srgbClr val="008000"/>
              </a:solidFill>
              <a:latin typeface="Baskerville Old Face" pitchFamily="18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Immagine 5" descr="Italia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765175"/>
            <a:ext cx="43815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llout 2 8"/>
          <p:cNvSpPr/>
          <p:nvPr/>
        </p:nvSpPr>
        <p:spPr>
          <a:xfrm>
            <a:off x="5076825" y="836613"/>
            <a:ext cx="2159000" cy="280828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7414"/>
              <a:gd name="adj6" fmla="val -52277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49507" name="Picture 3" descr="Calabri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836613"/>
            <a:ext cx="215900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8" name="Picture 2" descr="cartina_catanza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2492375"/>
            <a:ext cx="190817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9" name="Picture 3" descr="satellite-lice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4652963"/>
            <a:ext cx="26003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ttore 2 13"/>
          <p:cNvCxnSpPr/>
          <p:nvPr/>
        </p:nvCxnSpPr>
        <p:spPr>
          <a:xfrm flipH="1">
            <a:off x="6948488" y="3500438"/>
            <a:ext cx="576262" cy="19446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3" descr="satellite-lic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349500"/>
            <a:ext cx="26003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0" name="Picture 2" descr="fscn19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716338"/>
            <a:ext cx="3382963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1" name="Picture 3" descr="DSC_0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3644900"/>
            <a:ext cx="324485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2" name="Picture 4" descr="Immagine 0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9425" y="260350"/>
            <a:ext cx="32686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3" name="Picture 5" descr="Il ponte di C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260350"/>
            <a:ext cx="36099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4" name="CasellaDiTesto 6"/>
          <p:cNvSpPr txBox="1">
            <a:spLocks noChangeArrowheads="1"/>
          </p:cNvSpPr>
          <p:nvPr/>
        </p:nvSpPr>
        <p:spPr bwMode="auto">
          <a:xfrm>
            <a:off x="3779838" y="836613"/>
            <a:ext cx="180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i="1">
                <a:solidFill>
                  <a:srgbClr val="984807"/>
                </a:solidFill>
              </a:rPr>
              <a:t>CITY OF CATANZARO</a:t>
            </a:r>
          </a:p>
        </p:txBody>
      </p:sp>
      <p:sp>
        <p:nvSpPr>
          <p:cNvPr id="150535" name="Text Box 11"/>
          <p:cNvSpPr txBox="1">
            <a:spLocks noChangeArrowheads="1"/>
          </p:cNvSpPr>
          <p:nvPr/>
        </p:nvSpPr>
        <p:spPr bwMode="auto">
          <a:xfrm>
            <a:off x="250825" y="2492375"/>
            <a:ext cx="3025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i="1">
                <a:solidFill>
                  <a:srgbClr val="984807"/>
                </a:solidFill>
              </a:rPr>
              <a:t>CATANZARO</a:t>
            </a:r>
          </a:p>
          <a:p>
            <a:r>
              <a:rPr lang="it-IT" sz="2000" b="1" i="1">
                <a:solidFill>
                  <a:srgbClr val="984807"/>
                </a:solidFill>
              </a:rPr>
              <a:t>The bridge “MORANDI”</a:t>
            </a:r>
          </a:p>
        </p:txBody>
      </p:sp>
      <p:sp>
        <p:nvSpPr>
          <p:cNvPr id="150536" name="Text Box 12"/>
          <p:cNvSpPr txBox="1">
            <a:spLocks noChangeArrowheads="1"/>
          </p:cNvSpPr>
          <p:nvPr/>
        </p:nvSpPr>
        <p:spPr bwMode="auto">
          <a:xfrm>
            <a:off x="6084888" y="2349500"/>
            <a:ext cx="2735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i="1">
                <a:solidFill>
                  <a:srgbClr val="984807"/>
                </a:solidFill>
              </a:rPr>
              <a:t>CATANZARO LIDO</a:t>
            </a:r>
          </a:p>
          <a:p>
            <a:r>
              <a:rPr lang="it-IT" sz="2000" b="1" i="1">
                <a:solidFill>
                  <a:srgbClr val="984807"/>
                </a:solidFill>
              </a:rPr>
              <a:t>The promenade</a:t>
            </a:r>
            <a:r>
              <a:rPr lang="it-IT"/>
              <a:t> </a:t>
            </a:r>
          </a:p>
        </p:txBody>
      </p:sp>
      <p:sp>
        <p:nvSpPr>
          <p:cNvPr id="150537" name="Text Box 13"/>
          <p:cNvSpPr txBox="1">
            <a:spLocks noChangeArrowheads="1"/>
          </p:cNvSpPr>
          <p:nvPr/>
        </p:nvSpPr>
        <p:spPr bwMode="auto">
          <a:xfrm>
            <a:off x="827088" y="6237288"/>
            <a:ext cx="748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i="1">
                <a:solidFill>
                  <a:srgbClr val="984807"/>
                </a:solidFill>
              </a:rPr>
              <a:t>ISTITUTO DI ISTRUZIONE SUPERIORE “E. FERMI”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ccia a destra con strisce 10"/>
          <p:cNvSpPr/>
          <p:nvPr/>
        </p:nvSpPr>
        <p:spPr>
          <a:xfrm rot="10800000">
            <a:off x="4787900" y="5732463"/>
            <a:ext cx="3600450" cy="504825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Freccia a destra con strisce 9"/>
          <p:cNvSpPr/>
          <p:nvPr/>
        </p:nvSpPr>
        <p:spPr>
          <a:xfrm>
            <a:off x="971550" y="1052513"/>
            <a:ext cx="3168650" cy="1081087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52579" name="Picture 3" descr="DSC_0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924175"/>
            <a:ext cx="43211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0" name="Picture 2" descr="fscn19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765175"/>
            <a:ext cx="4321175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1" name="WordArt 2"/>
          <p:cNvSpPr>
            <a:spLocks noChangeArrowheads="1" noChangeShapeType="1" noTextEdit="1"/>
          </p:cNvSpPr>
          <p:nvPr/>
        </p:nvSpPr>
        <p:spPr bwMode="auto">
          <a:xfrm>
            <a:off x="0" y="333375"/>
            <a:ext cx="9144000" cy="46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ISTITUTO DI ISTRUZIONE SUPERIORE "E. FERMI"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50825" y="1268413"/>
            <a:ext cx="30972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LICEO SCIENTIFICO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Science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Curriculum</a:t>
            </a:r>
            <a:endParaRPr lang="it-IT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19700" y="4581525"/>
            <a:ext cx="295275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984807"/>
                </a:solidFill>
                <a:latin typeface="Calibri" pitchFamily="34" charset="0"/>
              </a:rPr>
              <a:t>LI</a:t>
            </a:r>
            <a:r>
              <a:rPr lang="it-IT" b="1" dirty="0">
                <a:solidFill>
                  <a:srgbClr val="984807"/>
                </a:solidFill>
                <a:latin typeface="Calibri" pitchFamily="34" charset="0"/>
              </a:rPr>
              <a:t>C</a:t>
            </a:r>
            <a:r>
              <a:rPr lang="it-IT" dirty="0">
                <a:solidFill>
                  <a:srgbClr val="984807"/>
                </a:solidFill>
                <a:latin typeface="Calibri" pitchFamily="34" charset="0"/>
              </a:rPr>
              <a:t>EO LINGUISTICO</a:t>
            </a:r>
          </a:p>
          <a:p>
            <a:pPr algn="ctr">
              <a:defRPr/>
            </a:pPr>
            <a:r>
              <a:rPr lang="it-IT" dirty="0">
                <a:solidFill>
                  <a:srgbClr val="984807"/>
                </a:solidFill>
                <a:latin typeface="Calibri" pitchFamily="34" charset="0"/>
              </a:rPr>
              <a:t>LICEO DELLE SCIENZE UMANE</a:t>
            </a:r>
          </a:p>
          <a:p>
            <a:pPr algn="ctr">
              <a:defRPr/>
            </a:pPr>
            <a:r>
              <a:rPr lang="it-IT" dirty="0" err="1">
                <a:solidFill>
                  <a:srgbClr val="984807"/>
                </a:solidFill>
                <a:latin typeface="Calibri" pitchFamily="34" charset="0"/>
              </a:rPr>
              <a:t>Linguistic</a:t>
            </a:r>
            <a:r>
              <a:rPr lang="it-IT" dirty="0">
                <a:solidFill>
                  <a:srgbClr val="984807"/>
                </a:solidFill>
                <a:latin typeface="Calibri" pitchFamily="34" charset="0"/>
              </a:rPr>
              <a:t> and </a:t>
            </a:r>
            <a:r>
              <a:rPr lang="it-IT" dirty="0" err="1">
                <a:solidFill>
                  <a:srgbClr val="984807"/>
                </a:solidFill>
                <a:latin typeface="Calibri" pitchFamily="34" charset="0"/>
              </a:rPr>
              <a:t>Humanistic</a:t>
            </a:r>
            <a:r>
              <a:rPr lang="it-IT" dirty="0">
                <a:solidFill>
                  <a:srgbClr val="984807"/>
                </a:solidFill>
                <a:latin typeface="Calibri" pitchFamily="34" charset="0"/>
              </a:rPr>
              <a:t> </a:t>
            </a:r>
            <a:r>
              <a:rPr lang="it-IT" dirty="0" smtClean="0">
                <a:solidFill>
                  <a:srgbClr val="984807"/>
                </a:solidFill>
                <a:latin typeface="Calibri" pitchFamily="34" charset="0"/>
              </a:rPr>
              <a:t>Curricula</a:t>
            </a:r>
            <a:endParaRPr lang="it-IT" dirty="0">
              <a:solidFill>
                <a:srgbClr val="98480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750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 </a:t>
            </a:r>
            <a:r>
              <a:rPr lang="en-US" sz="4000" dirty="0" smtClean="0">
                <a:solidFill>
                  <a:srgbClr val="008000"/>
                </a:solidFill>
              </a:rPr>
              <a:t>DEVELOPMENT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1" y="1435108"/>
            <a:ext cx="89644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school has five main </a:t>
            </a:r>
            <a:r>
              <a:rPr lang="en-US" dirty="0" err="1" smtClean="0"/>
              <a:t>programmes</a:t>
            </a:r>
            <a:r>
              <a:rPr lang="en-US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Foreign languages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Science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Human Science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Sport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Law and Economics</a:t>
            </a:r>
          </a:p>
          <a:p>
            <a:r>
              <a:rPr lang="en-US" dirty="0" smtClean="0"/>
              <a:t>Our school: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Gives all students </a:t>
            </a:r>
            <a:r>
              <a:rPr lang="en-US" dirty="0"/>
              <a:t>the opportunity to continue their studies at </a:t>
            </a:r>
            <a:r>
              <a:rPr lang="en-US" dirty="0" smtClean="0"/>
              <a:t>university.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Guarantees </a:t>
            </a:r>
            <a:r>
              <a:rPr lang="en-US" dirty="0" smtClean="0"/>
              <a:t> educational </a:t>
            </a:r>
            <a:r>
              <a:rPr lang="en-US" dirty="0"/>
              <a:t>success and equal school </a:t>
            </a:r>
            <a:r>
              <a:rPr lang="en-US" dirty="0" smtClean="0"/>
              <a:t>opportunities  through the integration and cooperation among different </a:t>
            </a:r>
            <a:r>
              <a:rPr lang="en-US" dirty="0" smtClean="0"/>
              <a:t>Institutions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Offers curricular and extra-curricular projects (some of them financed by the </a:t>
            </a:r>
            <a:r>
              <a:rPr lang="en-US" dirty="0" smtClean="0"/>
              <a:t>EU)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Promotes work- related learning experiences with apprenticeship periods in companies, schools and universities.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19332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034" y="1072207"/>
            <a:ext cx="4725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          </a:t>
            </a:r>
            <a:r>
              <a:rPr lang="en-US" sz="4000" dirty="0" smtClean="0">
                <a:solidFill>
                  <a:srgbClr val="008000"/>
                </a:solidFill>
              </a:rPr>
              <a:t>INNOVATION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772817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new national curricula of 2010 </a:t>
            </a:r>
            <a:r>
              <a:rPr lang="en-US" dirty="0" smtClean="0"/>
              <a:t>focus </a:t>
            </a:r>
            <a:r>
              <a:rPr lang="en-US" dirty="0" smtClean="0"/>
              <a:t>the main attention on the acquisition of</a:t>
            </a:r>
            <a:r>
              <a:rPr lang="en-US" b="1" dirty="0" smtClean="0"/>
              <a:t> Skills </a:t>
            </a:r>
            <a:r>
              <a:rPr lang="en-US" dirty="0" smtClean="0"/>
              <a:t>and </a:t>
            </a:r>
            <a:r>
              <a:rPr lang="en-US" b="1" dirty="0" smtClean="0"/>
              <a:t>Competences</a:t>
            </a:r>
            <a:r>
              <a:rPr lang="en-US" dirty="0" smtClean="0"/>
              <a:t>. As a </a:t>
            </a:r>
            <a:r>
              <a:rPr lang="en-US" dirty="0" smtClean="0"/>
              <a:t>consequence, </a:t>
            </a:r>
            <a:r>
              <a:rPr lang="en-US" dirty="0" smtClean="0"/>
              <a:t>a lot of teaching </a:t>
            </a:r>
            <a:r>
              <a:rPr lang="en-US" dirty="0" err="1" smtClean="0"/>
              <a:t>programmes</a:t>
            </a:r>
            <a:r>
              <a:rPr lang="en-US" dirty="0" smtClean="0"/>
              <a:t> have been </a:t>
            </a:r>
            <a:r>
              <a:rPr lang="en-US" dirty="0" err="1" smtClean="0"/>
              <a:t>remodelled</a:t>
            </a:r>
            <a:r>
              <a:rPr lang="en-US" dirty="0" smtClean="0"/>
              <a:t> according to this perspective.</a:t>
            </a:r>
          </a:p>
          <a:p>
            <a:r>
              <a:rPr lang="en-US" dirty="0" smtClean="0"/>
              <a:t>Another novelty has been the introduction of new technology in teaching.</a:t>
            </a:r>
          </a:p>
          <a:p>
            <a:r>
              <a:rPr lang="en-US" dirty="0" smtClean="0"/>
              <a:t>Although our school is well-equipped with laboratories, IWBs, teachers are </a:t>
            </a:r>
            <a:r>
              <a:rPr lang="en-US" dirty="0" smtClean="0"/>
              <a:t>not prepared </a:t>
            </a:r>
            <a:r>
              <a:rPr lang="en-US" dirty="0" smtClean="0"/>
              <a:t>and trained enough to use them in </a:t>
            </a:r>
            <a:r>
              <a:rPr lang="en-US" dirty="0" smtClean="0"/>
              <a:t>their </a:t>
            </a:r>
            <a:r>
              <a:rPr lang="en-US" dirty="0" smtClean="0"/>
              <a:t>daily practice.</a:t>
            </a:r>
          </a:p>
          <a:p>
            <a:endParaRPr lang="en-US" dirty="0"/>
          </a:p>
        </p:txBody>
      </p:sp>
      <p:pic>
        <p:nvPicPr>
          <p:cNvPr id="4" name="Immagine 2" descr="Linguist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4437112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8" descr="DSCN11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088" y="4509120"/>
            <a:ext cx="3349501" cy="188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2267161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</a:rPr>
              <a:t>STUDENT IN THE CENTRE</a:t>
            </a:r>
          </a:p>
          <a:p>
            <a:r>
              <a:rPr lang="en-US" sz="4000" dirty="0">
                <a:solidFill>
                  <a:srgbClr val="008000"/>
                </a:solidFill>
              </a:rPr>
              <a:t> </a:t>
            </a:r>
            <a:r>
              <a:rPr lang="en-US" sz="4000" dirty="0" smtClean="0">
                <a:solidFill>
                  <a:srgbClr val="008000"/>
                </a:solidFill>
              </a:rPr>
              <a:t>                    or</a:t>
            </a:r>
          </a:p>
          <a:p>
            <a:r>
              <a:rPr lang="en-US" sz="4000" dirty="0" smtClean="0">
                <a:solidFill>
                  <a:srgbClr val="008000"/>
                </a:solidFill>
              </a:rPr>
              <a:t>TEACHER IN THE CENTRE?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420888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lessons are tailored on students’ real needs, but we are aware that often we do not give them enough space to develop their skills and find solutions to tasks </a:t>
            </a:r>
            <a:r>
              <a:rPr lang="en-US" dirty="0" smtClean="0"/>
              <a:t>on their own</a:t>
            </a:r>
            <a:r>
              <a:rPr lang="en-US" dirty="0" smtClean="0"/>
              <a:t>. </a:t>
            </a:r>
            <a:r>
              <a:rPr lang="en-US" dirty="0" smtClean="0"/>
              <a:t>Our way of teaching sometimes makes students passive and not the active participants in the learning process.</a:t>
            </a:r>
          </a:p>
          <a:p>
            <a:r>
              <a:rPr lang="en-US" dirty="0" smtClean="0"/>
              <a:t>The only few exceptions in which the students  are really protagonists is during: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CLIL classes( teaching/learning subjects through a foreign language)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Foreign language </a:t>
            </a:r>
            <a:r>
              <a:rPr lang="en-US" dirty="0" smtClean="0"/>
              <a:t>classes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European projects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Esabac</a:t>
            </a:r>
            <a:r>
              <a:rPr lang="en-US" dirty="0" smtClean="0"/>
              <a:t> (</a:t>
            </a:r>
            <a:r>
              <a:rPr lang="en-US" dirty="0" smtClean="0"/>
              <a:t>an agreement sealed by the Italian and French Ministers of Education granting the achievement of a double high school diploma)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Immagine 9" descr="clil-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5700827"/>
            <a:ext cx="1656184" cy="86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8" descr="ImmagineCER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5733256"/>
            <a:ext cx="1584176" cy="94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ESAB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5259" y="5733255"/>
            <a:ext cx="1445173" cy="74863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3450801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264" y="791784"/>
            <a:ext cx="7685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</a:rPr>
              <a:t>European and global dimension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556793"/>
            <a:ext cx="8568953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often consider our land as an outpost of Europe, that is the reason</a:t>
            </a:r>
          </a:p>
          <a:p>
            <a:r>
              <a:rPr lang="en-US" dirty="0" smtClean="0"/>
              <a:t>why </a:t>
            </a:r>
            <a:r>
              <a:rPr lang="en-US" dirty="0" smtClean="0"/>
              <a:t>we have promoted and realized a series of initiatives to feel and make </a:t>
            </a:r>
          </a:p>
          <a:p>
            <a:r>
              <a:rPr lang="en-US" dirty="0"/>
              <a:t>o</a:t>
            </a:r>
            <a:r>
              <a:rPr lang="en-US" dirty="0" smtClean="0"/>
              <a:t>ur students feel European citizens: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1998/99 Socrates with the </a:t>
            </a:r>
            <a:r>
              <a:rPr lang="en-US" dirty="0" err="1" smtClean="0"/>
              <a:t>Berufsbildendeschule</a:t>
            </a:r>
            <a:r>
              <a:rPr lang="en-US" dirty="0" smtClean="0"/>
              <a:t> in Kaiserslautern (Germany)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2003/04 Comenius with Germany again.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2007/08 Comenius with </a:t>
            </a:r>
            <a:r>
              <a:rPr lang="en-US" dirty="0" smtClean="0"/>
              <a:t> </a:t>
            </a:r>
            <a:r>
              <a:rPr lang="en-US" dirty="0" smtClean="0"/>
              <a:t>Flemish </a:t>
            </a:r>
            <a:r>
              <a:rPr lang="en-US" dirty="0" smtClean="0"/>
              <a:t>Belgium.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5 private exchanges with the same German school.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Various exchanges with different European countries (The Netherlands, Spain, </a:t>
            </a:r>
          </a:p>
          <a:p>
            <a:r>
              <a:rPr lang="en-US" dirty="0" smtClean="0"/>
              <a:t>      France, some of them started from the E-twinning platform</a:t>
            </a:r>
            <a:r>
              <a:rPr lang="en-US" dirty="0" smtClean="0"/>
              <a:t>.)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Erasmus plus: in the course of this school year we have already received      teachers from a Lithuanian school and teachers from a Swedish school for a  job-shadowing experience</a:t>
            </a:r>
            <a:r>
              <a:rPr lang="en-US" dirty="0" smtClean="0"/>
              <a:t>.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PON and POR (special national projects ) . 2/3 weeks stays in the </a:t>
            </a:r>
            <a:r>
              <a:rPr lang="en-US" dirty="0" smtClean="0"/>
              <a:t>UK, </a:t>
            </a:r>
            <a:r>
              <a:rPr lang="en-US" dirty="0" smtClean="0"/>
              <a:t>France and Germany to </a:t>
            </a:r>
            <a:r>
              <a:rPr lang="en-US" dirty="0" smtClean="0"/>
              <a:t>strengthen</a:t>
            </a:r>
            <a:r>
              <a:rPr lang="en-US" dirty="0" smtClean="0"/>
              <a:t>  </a:t>
            </a:r>
            <a:r>
              <a:rPr lang="en-US" dirty="0" smtClean="0"/>
              <a:t>language competences and skills according to CEFR.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Intercultura</a:t>
            </a:r>
            <a:r>
              <a:rPr lang="en-US" dirty="0" smtClean="0"/>
              <a:t>: In the past years a lot of students experienced a long </a:t>
            </a:r>
            <a:r>
              <a:rPr lang="en-US" dirty="0" smtClean="0"/>
              <a:t>stay</a:t>
            </a:r>
            <a:r>
              <a:rPr lang="en-US" dirty="0" smtClean="0"/>
              <a:t> </a:t>
            </a:r>
            <a:r>
              <a:rPr lang="en-US" dirty="0" smtClean="0"/>
              <a:t>in another country and we hosted students from every part of the world.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8391062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588</Words>
  <Application>Microsoft Macintosh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Tema di Office</vt:lpstr>
      <vt:lpstr>1_Personalizza struttura</vt:lpstr>
      <vt:lpstr>Personalizza struttura</vt:lpstr>
      <vt:lpstr>Picture</vt:lpstr>
      <vt:lpstr>ERASMUS PLUS Best practices Benchmarking</vt:lpstr>
      <vt:lpstr>ISTITUTO DI ISTRUZIONE SUPERIORE “E. FERMI”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Comenius Project Germany 2004 </vt:lpstr>
      <vt:lpstr>PON (National Offering Plan)  Project - England October 2012 </vt:lpstr>
      <vt:lpstr>Cultural Exchange Italy-Holland 2010/11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Astronomia1</dc:creator>
  <cp:lastModifiedBy>Maria Francesca Muscolino</cp:lastModifiedBy>
  <cp:revision>110</cp:revision>
  <dcterms:created xsi:type="dcterms:W3CDTF">2013-03-13T13:48:34Z</dcterms:created>
  <dcterms:modified xsi:type="dcterms:W3CDTF">2015-03-04T16:24:41Z</dcterms:modified>
</cp:coreProperties>
</file>