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260" r:id="rId2"/>
    <p:sldId id="292" r:id="rId3"/>
    <p:sldId id="297" r:id="rId4"/>
    <p:sldId id="291" r:id="rId5"/>
    <p:sldId id="290" r:id="rId6"/>
    <p:sldId id="257" r:id="rId7"/>
    <p:sldId id="288" r:id="rId8"/>
    <p:sldId id="261" r:id="rId9"/>
    <p:sldId id="293" r:id="rId10"/>
    <p:sldId id="294" r:id="rId11"/>
    <p:sldId id="263" r:id="rId12"/>
    <p:sldId id="262" r:id="rId13"/>
    <p:sldId id="266" r:id="rId14"/>
    <p:sldId id="265" r:id="rId15"/>
    <p:sldId id="267" r:id="rId16"/>
    <p:sldId id="268" r:id="rId17"/>
    <p:sldId id="269" r:id="rId18"/>
    <p:sldId id="284" r:id="rId19"/>
    <p:sldId id="295" r:id="rId20"/>
    <p:sldId id="281" r:id="rId21"/>
    <p:sldId id="283" r:id="rId22"/>
    <p:sldId id="271" r:id="rId23"/>
    <p:sldId id="272" r:id="rId24"/>
    <p:sldId id="274" r:id="rId25"/>
    <p:sldId id="275" r:id="rId26"/>
    <p:sldId id="276" r:id="rId27"/>
    <p:sldId id="277"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70" d="100"/>
          <a:sy n="70" d="100"/>
        </p:scale>
        <p:origin x="-96" y="-72"/>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it-IT" smtClean="0"/>
              <a:t>USR CALABRIA</a:t>
            </a: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6E69D8-9BA1-49D5-9552-75A84AEE4ABA}" type="datetimeFigureOut">
              <a:rPr lang="it-IT" smtClean="0"/>
              <a:pPr/>
              <a:t>06/09/2016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A27648-37E0-479C-AB8E-6A5790E5CB59}" type="slidenum">
              <a:rPr lang="it-IT" smtClean="0"/>
              <a:pPr/>
              <a:t>‹N›</a:t>
            </a:fld>
            <a:endParaRPr lang="it-IT"/>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51" name="Shape 5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60" name="Shape 6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67" name="Shape 6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p:spPr>
        <p:txBody>
          <a:bodyPr numCol="1"/>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r>
              <a:rPr lang="it-IT" smtClean="0"/>
              <a:t>USR CALABRIA</a:t>
            </a:r>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‹N›</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6" r:id="rId4"/>
    <p:sldLayoutId id="2147483657" r:id="rId5"/>
    <p:sldLayoutId id="2147483660"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eur-lex.europa.eu/legal-content/IT/TXT/?uri=celex:32006H0962" TargetMode="External"/><Relationship Id="rId4" Type="http://schemas.openxmlformats.org/officeDocument/2006/relationships/hyperlink" Target="http://www.agid.gov.it/agenda-digitale/competenze-digitali/competenze-ba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europass.cedefop.europa.eu/it/resources/digital.../ict-grid-document.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google.it/url?sa=t&amp;rct=j&amp;q=&amp;esrc=s&amp;source=web&amp;cd=1&amp;ved=0ahUKEwi1v92WseHMAhUKvRQKHTd9CkYQFggdMAA&amp;url=https://europass.cedefop.europa.eu/it/resources/digital-competences/ict-grid-document.pdf&amp;usg=AFQjCNEHDE5a4L5x03L9Fw8wGCLJnk8epQ&amp;sig2=ugvGxs6DE8EGEgDBS6M21Q&amp;cad=rja" TargetMode="External"/><Relationship Id="rId5" Type="http://schemas.openxmlformats.org/officeDocument/2006/relationships/hyperlink" Target="http://ftp.jrc.es/EURdoc/JRC83167.pdf" TargetMode="External"/><Relationship Id="rId4" Type="http://schemas.openxmlformats.org/officeDocument/2006/relationships/hyperlink" Target="http://ipts.jrc.ec.europa.eu/publications/pub.cfm?id=635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cittadinanzadigitale.eu/wp-content/uploads/2015/11/digcomp_Ferrari_Troia.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6" name="Rettangolo 5"/>
          <p:cNvSpPr/>
          <p:nvPr/>
        </p:nvSpPr>
        <p:spPr>
          <a:xfrm>
            <a:off x="623392" y="1124744"/>
            <a:ext cx="10945216" cy="5124480"/>
          </a:xfrm>
          <a:prstGeom prst="rect">
            <a:avLst/>
          </a:prstGeom>
        </p:spPr>
        <p:txBody>
          <a:bodyPr wrap="square">
            <a:spAutoFit/>
          </a:bodyPr>
          <a:lstStyle/>
          <a:p>
            <a:pPr algn="ctr"/>
            <a:r>
              <a:rPr lang="en-US" sz="32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a:r>
            <a:br>
              <a:rPr lang="en-US" sz="32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br>
            <a:endParaRPr lang="it-IT" sz="2400" b="1" u="sng" dirty="0" smtClean="0">
              <a:solidFill>
                <a:srgbClr val="00B0F0"/>
              </a:solidFill>
              <a:latin typeface="Calibri" pitchFamily="34" charset="0"/>
              <a:cs typeface="Calibri" pitchFamily="34" charset="0"/>
            </a:endParaRPr>
          </a:p>
          <a:p>
            <a:pPr algn="ctr">
              <a:spcAft>
                <a:spcPts val="600"/>
              </a:spcAft>
            </a:pPr>
            <a:r>
              <a:rPr lang="it-IT" sz="3200" b="1" dirty="0" err="1" smtClean="0">
                <a:solidFill>
                  <a:srgbClr val="00B0F0"/>
                </a:solidFill>
                <a:effectLst>
                  <a:outerShdw blurRad="38100" dist="38100" dir="2700000" algn="tl">
                    <a:srgbClr val="000000">
                      <a:alpha val="43137"/>
                    </a:srgbClr>
                  </a:outerShdw>
                </a:effectLst>
                <a:latin typeface="Calibri" pitchFamily="34" charset="0"/>
                <a:cs typeface="Calibri" pitchFamily="34" charset="0"/>
              </a:rPr>
              <a:t>eTwinning</a:t>
            </a: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a:t>
            </a:r>
          </a:p>
          <a:p>
            <a:pPr algn="ctr">
              <a:spcAft>
                <a:spcPts val="600"/>
              </a:spcAft>
            </a:pP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opportunità </a:t>
            </a: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per rispondere alle sfide del sistema educativo </a:t>
            </a:r>
            <a:endPar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endParaRPr>
          </a:p>
          <a:p>
            <a:pPr algn="ctr">
              <a:spcAft>
                <a:spcPts val="600"/>
              </a:spcAft>
            </a:pP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nell’era </a:t>
            </a: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del digitale. </a:t>
            </a:r>
            <a:endPar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endParaRPr>
          </a:p>
          <a:p>
            <a:pPr algn="ctr">
              <a:spcAft>
                <a:spcPts val="600"/>
              </a:spcAft>
            </a:pP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Proposte </a:t>
            </a:r>
            <a:r>
              <a:rPr lang="it-IT" sz="2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per la certificazione delle competenze.</a:t>
            </a:r>
            <a:r>
              <a:rPr lang="it-IT" sz="2800" b="1" u="sng"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a:t>
            </a:r>
          </a:p>
          <a:p>
            <a:pPr algn="ctr">
              <a:spcAft>
                <a:spcPts val="600"/>
              </a:spcAft>
            </a:pPr>
            <a:endPar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endParaRPr>
          </a:p>
          <a:p>
            <a:pPr algn="ctr">
              <a:spcAft>
                <a:spcPts val="600"/>
              </a:spcAft>
            </a:pPr>
            <a:endPar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endParaRPr>
          </a:p>
          <a:p>
            <a:pPr algn="ctr">
              <a:spcAft>
                <a:spcPts val="600"/>
              </a:spcAft>
            </a:pPr>
            <a:endPar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endParaRPr>
          </a:p>
          <a:p>
            <a:pPr algn="ctr">
              <a:spcAft>
                <a:spcPts val="600"/>
              </a:spcAft>
            </a:pPr>
            <a:r>
              <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Prof.ssa </a:t>
            </a:r>
            <a:r>
              <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Caterina </a:t>
            </a:r>
            <a:r>
              <a:rPr lang="it-IT" sz="1800" b="1" dirty="0" err="1" smtClean="0">
                <a:solidFill>
                  <a:srgbClr val="00B0F0"/>
                </a:solidFill>
                <a:effectLst>
                  <a:outerShdw blurRad="38100" dist="38100" dir="2700000" algn="tl">
                    <a:srgbClr val="000000">
                      <a:alpha val="43137"/>
                    </a:srgbClr>
                  </a:outerShdw>
                </a:effectLst>
                <a:latin typeface="Calibri" pitchFamily="34" charset="0"/>
                <a:cs typeface="Calibri" pitchFamily="34" charset="0"/>
              </a:rPr>
              <a:t>Mazzuca</a:t>
            </a:r>
            <a:r>
              <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IIS “E. Fermi” Catanzaro</a:t>
            </a:r>
          </a:p>
          <a:p>
            <a:pPr algn="ctr">
              <a:spcAft>
                <a:spcPts val="600"/>
              </a:spcAft>
            </a:pPr>
            <a:r>
              <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Ambasciatore </a:t>
            </a:r>
            <a:r>
              <a:rPr lang="it-IT" sz="1800" b="1" dirty="0" err="1" smtClean="0">
                <a:solidFill>
                  <a:srgbClr val="00B0F0"/>
                </a:solidFill>
                <a:effectLst>
                  <a:outerShdw blurRad="38100" dist="38100" dir="2700000" algn="tl">
                    <a:srgbClr val="000000">
                      <a:alpha val="43137"/>
                    </a:srgbClr>
                  </a:outerShdw>
                </a:effectLst>
                <a:latin typeface="Calibri" pitchFamily="34" charset="0"/>
                <a:cs typeface="Calibri" pitchFamily="34" charset="0"/>
              </a:rPr>
              <a:t>eTwinning</a:t>
            </a:r>
            <a:r>
              <a:rPr lang="it-IT" sz="1800" b="1"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Calabria</a:t>
            </a:r>
            <a:endParaRPr lang="it-IT" sz="1800" b="1" dirty="0" smtClean="0">
              <a:latin typeface="Calibri" pitchFamily="34" charset="0"/>
              <a:cs typeface="Calibri" pitchFamily="34" charset="0"/>
            </a:endParaRPr>
          </a:p>
          <a:p>
            <a:endParaRPr lang="it-IT" sz="20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10225136" cy="6294031"/>
          </a:xfrm>
          <a:prstGeom prst="rect">
            <a:avLst/>
          </a:prstGeom>
        </p:spPr>
        <p:txBody>
          <a:bodyPr wrap="square">
            <a:spAutoFit/>
          </a:bodyPr>
          <a:lstStyle/>
          <a:p>
            <a:pPr algn="ctr" defTabSz="694944">
              <a:defRPr sz="2812" cap="all" spc="152">
                <a:latin typeface="Futura"/>
                <a:ea typeface="Futura"/>
                <a:cs typeface="Futura"/>
                <a:sym typeface="Futura"/>
              </a:defRPr>
            </a:pPr>
            <a:r>
              <a:rPr lang="it-IT" sz="1600" b="1" dirty="0" smtClean="0">
                <a:latin typeface="Calibri" pitchFamily="34" charset="0"/>
                <a:cs typeface="Calibri" pitchFamily="34" charset="0"/>
              </a:rPr>
              <a:t>Certificazione delle competenze</a:t>
            </a:r>
          </a:p>
          <a:p>
            <a:pPr algn="ctr" defTabSz="694944">
              <a:defRPr sz="2812" cap="all" spc="152">
                <a:latin typeface="Futura"/>
                <a:ea typeface="Futura"/>
                <a:cs typeface="Futura"/>
                <a:sym typeface="Futura"/>
              </a:defRPr>
            </a:pPr>
            <a:r>
              <a:rPr lang="it-IT" sz="1600" b="1" dirty="0" smtClean="0">
                <a:latin typeface="Calibri" pitchFamily="34" charset="0"/>
                <a:cs typeface="Calibri" pitchFamily="34" charset="0"/>
              </a:rPr>
              <a:t>#Azione14:</a:t>
            </a:r>
            <a:r>
              <a:rPr lang="it-IT" sz="1600" dirty="0" smtClean="0">
                <a:latin typeface="Calibri" pitchFamily="34" charset="0"/>
                <a:cs typeface="Calibri" pitchFamily="34" charset="0"/>
              </a:rPr>
              <a:t> UN </a:t>
            </a:r>
            <a:r>
              <a:rPr lang="it-IT" sz="1600" dirty="0" err="1" smtClean="0">
                <a:latin typeface="Calibri" pitchFamily="34" charset="0"/>
                <a:cs typeface="Calibri" pitchFamily="34" charset="0"/>
              </a:rPr>
              <a:t>Framework</a:t>
            </a:r>
            <a:r>
              <a:rPr lang="it-IT" sz="1600" dirty="0" smtClean="0">
                <a:latin typeface="Calibri" pitchFamily="34" charset="0"/>
                <a:cs typeface="Calibri" pitchFamily="34" charset="0"/>
              </a:rPr>
              <a:t> comune per le competenze digitali degli studenti</a:t>
            </a:r>
          </a:p>
          <a:p>
            <a:pPr algn="ctr" defTabSz="694944">
              <a:defRPr sz="2812" cap="all" spc="152">
                <a:latin typeface="Futura"/>
                <a:ea typeface="Futura"/>
                <a:cs typeface="Futura"/>
                <a:sym typeface="Futura"/>
              </a:defRPr>
            </a:pPr>
            <a:endParaRPr lang="it-IT" sz="1600" dirty="0" smtClean="0">
              <a:latin typeface="Calibri" pitchFamily="34" charset="0"/>
              <a:cs typeface="Calibri" pitchFamily="34" charset="0"/>
            </a:endParaRPr>
          </a:p>
          <a:p>
            <a:pPr algn="ctr" defTabSz="694944">
              <a:defRPr sz="2812" cap="all" spc="152">
                <a:latin typeface="Futura"/>
                <a:ea typeface="Futura"/>
                <a:cs typeface="Futura"/>
                <a:sym typeface="Futura"/>
              </a:defRPr>
            </a:pPr>
            <a:r>
              <a:rPr lang="it-IT" sz="1200" b="1" i="1" u="sng" dirty="0" smtClean="0">
                <a:latin typeface="Calibri" pitchFamily="34" charset="0"/>
                <a:cs typeface="Calibri" pitchFamily="34" charset="0"/>
              </a:rPr>
              <a:t>La competenza digitale, trasversale ad ogni altra competenza, risulta funzionale  all’esercizio della cittadinanza </a:t>
            </a:r>
            <a:r>
              <a:rPr lang="it-IT" sz="1200" b="1" dirty="0" smtClean="0">
                <a:latin typeface="Calibri" pitchFamily="34" charset="0"/>
                <a:cs typeface="Calibri" pitchFamily="34" charset="0"/>
              </a:rPr>
              <a:t>e necessita di strumenti finalizzati a consentirne una  puntuale definizione e valutazione</a:t>
            </a:r>
            <a:endParaRPr lang="it-IT" sz="1200" b="1" i="1" u="sng" dirty="0" smtClean="0">
              <a:latin typeface="Calibri" pitchFamily="34" charset="0"/>
              <a:cs typeface="Calibri" pitchFamily="34" charset="0"/>
            </a:endParaRPr>
          </a:p>
          <a:p>
            <a:pPr algn="ctr" defTabSz="694944">
              <a:defRPr sz="2812" cap="all" spc="152">
                <a:latin typeface="Futura"/>
                <a:ea typeface="Futura"/>
                <a:cs typeface="Futura"/>
                <a:sym typeface="Futura"/>
              </a:defRPr>
            </a:pPr>
            <a:endParaRPr lang="it-IT" sz="1600" dirty="0" smtClean="0">
              <a:latin typeface="Calibri" pitchFamily="34" charset="0"/>
              <a:cs typeface="Calibri" pitchFamily="34" charset="0"/>
            </a:endParaRPr>
          </a:p>
          <a:p>
            <a:pPr algn="ctr" defTabSz="694944">
              <a:defRPr sz="2812" cap="all" spc="152">
                <a:latin typeface="Futura"/>
                <a:ea typeface="Futura"/>
                <a:cs typeface="Futura"/>
                <a:sym typeface="Futura"/>
              </a:defRPr>
            </a:pPr>
            <a:r>
              <a:rPr lang="it-IT" sz="1600" b="1" dirty="0" smtClean="0">
                <a:latin typeface="Calibri" pitchFamily="34" charset="0"/>
                <a:cs typeface="Calibri" pitchFamily="34" charset="0"/>
              </a:rPr>
              <a:t>competenza digitale o competenze digitali?</a:t>
            </a:r>
            <a:endParaRPr lang="it-IT" sz="1600" dirty="0" smtClean="0">
              <a:latin typeface="Calibri" pitchFamily="34" charset="0"/>
              <a:cs typeface="Calibri" pitchFamily="34" charset="0"/>
              <a:hlinkClick r:id="rId4"/>
            </a:endParaRPr>
          </a:p>
          <a:p>
            <a:r>
              <a:rPr lang="it-IT" sz="1600" dirty="0" smtClean="0">
                <a:latin typeface="Calibri" pitchFamily="34" charset="0"/>
                <a:cs typeface="Calibri" pitchFamily="34" charset="0"/>
                <a:hlinkClick r:id="rId4"/>
              </a:rPr>
              <a:t>http://www.agid.gov.it/agenda-digitale/competenze-digitali/competenze-base</a:t>
            </a:r>
            <a:r>
              <a:rPr lang="it-IT" sz="1600" dirty="0" smtClean="0">
                <a:latin typeface="Calibri" pitchFamily="34" charset="0"/>
                <a:cs typeface="Calibri" pitchFamily="34" charset="0"/>
              </a:rPr>
              <a:t> </a:t>
            </a:r>
            <a:r>
              <a:rPr lang="it-IT" sz="1100" dirty="0" smtClean="0">
                <a:latin typeface="Calibri" pitchFamily="34" charset="0"/>
                <a:cs typeface="Calibri" pitchFamily="34" charset="0"/>
              </a:rPr>
              <a:t>(Agenzia per l’Italia Digitale, Presidenza del Consiglio dei Ministri)</a:t>
            </a:r>
          </a:p>
          <a:p>
            <a:endParaRPr lang="it-IT" sz="1800" dirty="0" smtClean="0">
              <a:latin typeface="Calibri" pitchFamily="34" charset="0"/>
              <a:cs typeface="Calibri" pitchFamily="34" charset="0"/>
            </a:endParaRPr>
          </a:p>
          <a:p>
            <a:r>
              <a:rPr lang="it-IT" sz="1800" b="1" u="sng" dirty="0" smtClean="0">
                <a:latin typeface="Calibri" pitchFamily="34" charset="0"/>
                <a:cs typeface="Calibri" pitchFamily="34" charset="0"/>
              </a:rPr>
              <a:t>Le competenze digitali di base sono le capacità di utilizzare con dimestichezza e spirito critico le tecnologie dell’informazione per il lavoro, il tempo libero e la comunicazione. Sono quindi competenze utili a tutti i cittadini per poter partecipare alla società dell'informazione e della conoscenza ed esercitare i diritti di cittadinanza digitale.</a:t>
            </a:r>
          </a:p>
          <a:p>
            <a:r>
              <a:rPr lang="it-IT" sz="1800" dirty="0" smtClean="0">
                <a:latin typeface="Calibri" pitchFamily="34" charset="0"/>
                <a:cs typeface="Calibri" pitchFamily="34" charset="0"/>
              </a:rPr>
              <a:t>Le competenze digitali si fondano su "abilità di base nelle tecnologie dell’informazione e della comunicazione: l’uso del computer per reperire, valutare, conservare, produrre, presentare e scambiare informazioni nonché per comunicare e partecipare a reti collaborative tramite Internet" (Unione Europea, </a:t>
            </a:r>
            <a:r>
              <a:rPr lang="it-IT" sz="1800" dirty="0" smtClean="0">
                <a:latin typeface="Calibri" pitchFamily="34" charset="0"/>
                <a:cs typeface="Calibri" pitchFamily="34" charset="0"/>
                <a:hlinkClick r:id="rId5"/>
              </a:rPr>
              <a:t>Raccomandazione del Parlamento Europeo e del Consiglio relativa a competenze chiave per l’apprendimento permanente, 2006/962/CE (link </a:t>
            </a:r>
            <a:r>
              <a:rPr lang="it-IT" sz="1800" dirty="0" err="1" smtClean="0">
                <a:latin typeface="Calibri" pitchFamily="34" charset="0"/>
                <a:cs typeface="Calibri" pitchFamily="34" charset="0"/>
                <a:hlinkClick r:id="rId5"/>
              </a:rPr>
              <a:t>is</a:t>
            </a:r>
            <a:r>
              <a:rPr lang="it-IT" sz="1800" dirty="0" smtClean="0">
                <a:latin typeface="Calibri" pitchFamily="34" charset="0"/>
                <a:cs typeface="Calibri" pitchFamily="34" charset="0"/>
                <a:hlinkClick r:id="rId5"/>
              </a:rPr>
              <a:t> </a:t>
            </a:r>
            <a:r>
              <a:rPr lang="it-IT" sz="1800" dirty="0" err="1" smtClean="0">
                <a:latin typeface="Calibri" pitchFamily="34" charset="0"/>
                <a:cs typeface="Calibri" pitchFamily="34" charset="0"/>
                <a:hlinkClick r:id="rId5"/>
              </a:rPr>
              <a:t>external</a:t>
            </a:r>
            <a:r>
              <a:rPr lang="it-IT" sz="1800" dirty="0" smtClean="0">
                <a:latin typeface="Calibri" pitchFamily="34" charset="0"/>
                <a:cs typeface="Calibri" pitchFamily="34" charset="0"/>
                <a:hlinkClick r:id="rId5"/>
              </a:rPr>
              <a:t>)</a:t>
            </a:r>
            <a:r>
              <a:rPr lang="it-IT" sz="1800" dirty="0" smtClean="0">
                <a:latin typeface="Calibri" pitchFamily="34" charset="0"/>
                <a:cs typeface="Calibri" pitchFamily="34" charset="0"/>
              </a:rPr>
              <a:t>).</a:t>
            </a:r>
          </a:p>
          <a:p>
            <a:pPr algn="ctr" defTabSz="694944">
              <a:defRPr sz="2812" cap="all" spc="152">
                <a:latin typeface="Futura"/>
                <a:ea typeface="Futura"/>
                <a:cs typeface="Futura"/>
                <a:sym typeface="Futura"/>
              </a:defRPr>
            </a:pPr>
            <a:endParaRPr lang="it-IT" sz="1600" b="1" dirty="0" smtClean="0"/>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649072" cy="5324535"/>
          </a:xfrm>
          <a:prstGeom prst="rect">
            <a:avLst/>
          </a:prstGeom>
        </p:spPr>
        <p:txBody>
          <a:bodyPr wrap="square">
            <a:spAutoFit/>
          </a:bodyPr>
          <a:lstStyle/>
          <a:p>
            <a:pPr algn="ctr" defTabSz="694944">
              <a:defRPr sz="2812" cap="all" spc="152">
                <a:latin typeface="Futura"/>
                <a:ea typeface="Futura"/>
                <a:cs typeface="Futura"/>
                <a:sym typeface="Futura"/>
              </a:defRPr>
            </a:pPr>
            <a:r>
              <a:rPr lang="it-IT" sz="1600" dirty="0" smtClean="0"/>
              <a:t>Certificazione delle competenze</a:t>
            </a:r>
          </a:p>
          <a:p>
            <a:pPr algn="ctr" defTabSz="694944">
              <a:defRPr sz="2812" cap="all" spc="152">
                <a:latin typeface="Futura"/>
                <a:ea typeface="Futura"/>
                <a:cs typeface="Futura"/>
                <a:sym typeface="Futura"/>
              </a:defRPr>
            </a:pPr>
            <a:endParaRPr lang="it-IT" sz="1200" i="1" dirty="0" smtClean="0"/>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r>
              <a:rPr lang="it-IT" sz="1600" b="1" dirty="0" smtClean="0"/>
              <a:t>#Azione14:</a:t>
            </a:r>
            <a:r>
              <a:rPr lang="it-IT" sz="1600" dirty="0" smtClean="0"/>
              <a:t> UN </a:t>
            </a:r>
            <a:r>
              <a:rPr lang="it-IT" sz="1600" dirty="0" err="1" smtClean="0"/>
              <a:t>Framework</a:t>
            </a:r>
            <a:r>
              <a:rPr lang="it-IT" sz="1600" dirty="0" smtClean="0"/>
              <a:t> comune per le competenze digitali degli studenti</a:t>
            </a:r>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r>
              <a:rPr lang="it-IT" sz="1200" dirty="0" smtClean="0"/>
              <a:t>Definire una matrice comune di competenze digitali che ogni studente deve sviluppare</a:t>
            </a:r>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r>
              <a:rPr lang="it-IT" sz="1200" b="1" dirty="0" smtClean="0"/>
              <a:t>In che modo Certificare le competenze </a:t>
            </a:r>
            <a:r>
              <a:rPr lang="it-IT" sz="1200" b="1" dirty="0" err="1" smtClean="0"/>
              <a:t>digitalI</a:t>
            </a:r>
            <a:r>
              <a:rPr lang="it-IT" sz="1200" b="1" dirty="0" smtClean="0"/>
              <a:t>?</a:t>
            </a:r>
          </a:p>
          <a:p>
            <a:pPr algn="ctr" defTabSz="694944">
              <a:defRPr sz="2812" cap="all" spc="152">
                <a:latin typeface="Futura"/>
                <a:ea typeface="Futura"/>
                <a:cs typeface="Futura"/>
                <a:sym typeface="Futura"/>
              </a:defRPr>
            </a:pPr>
            <a:endParaRPr lang="it-IT" sz="1200" dirty="0" smtClean="0"/>
          </a:p>
          <a:p>
            <a:pPr marL="228600" indent="-228600" algn="ctr" defTabSz="694944">
              <a:buFont typeface="+mj-lt"/>
              <a:buAutoNum type="arabicPeriod"/>
              <a:defRPr sz="2812" cap="all" spc="152">
                <a:latin typeface="Futura"/>
                <a:ea typeface="Futura"/>
                <a:cs typeface="Futura"/>
                <a:sym typeface="Futura"/>
              </a:defRPr>
            </a:pPr>
            <a:r>
              <a:rPr lang="it-IT" sz="1200" dirty="0" smtClean="0"/>
              <a:t> </a:t>
            </a:r>
            <a:r>
              <a:rPr lang="it-IT" sz="1200" b="1" u="sng" dirty="0" smtClean="0"/>
              <a:t>Attraverso il </a:t>
            </a:r>
            <a:r>
              <a:rPr lang="it-IT" sz="1200" b="1" u="sng" dirty="0" err="1" smtClean="0"/>
              <a:t>framework</a:t>
            </a:r>
            <a:r>
              <a:rPr lang="it-IT" sz="1200" b="1" u="sng" dirty="0" smtClean="0"/>
              <a:t> </a:t>
            </a:r>
            <a:r>
              <a:rPr lang="it-IT" sz="1200" b="1" u="sng" dirty="0" err="1" smtClean="0"/>
              <a:t>DigCOMP</a:t>
            </a:r>
            <a:r>
              <a:rPr lang="it-IT" sz="1200" b="1" dirty="0" smtClean="0"/>
              <a:t> </a:t>
            </a:r>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r>
              <a:rPr lang="it-IT" sz="1100" b="1" dirty="0" smtClean="0">
                <a:hlinkClick r:id="rId4"/>
              </a:rPr>
              <a:t>http://ipts.jrc.ec.europa.eu/publications/pub.cfm?id=6359</a:t>
            </a:r>
            <a:r>
              <a:rPr lang="it-IT" sz="1100" b="1" dirty="0" smtClean="0"/>
              <a:t> 2013</a:t>
            </a:r>
          </a:p>
          <a:p>
            <a:pPr algn="ctr" defTabSz="694944">
              <a:defRPr sz="2812" cap="all" spc="152">
                <a:latin typeface="Futura"/>
                <a:ea typeface="Futura"/>
                <a:cs typeface="Futura"/>
                <a:sym typeface="Futura"/>
              </a:defRPr>
            </a:pPr>
            <a:endParaRPr lang="it-IT" sz="1100" b="1" dirty="0" smtClean="0"/>
          </a:p>
          <a:p>
            <a:pPr algn="ctr" defTabSz="694944">
              <a:defRPr sz="2812" cap="all" spc="152">
                <a:latin typeface="Futura"/>
                <a:ea typeface="Futura"/>
                <a:cs typeface="Futura"/>
                <a:sym typeface="Futura"/>
              </a:defRPr>
            </a:pPr>
            <a:r>
              <a:rPr lang="en-US" sz="1100" b="1" cap="all" dirty="0" smtClean="0">
                <a:sym typeface="Futura"/>
              </a:rPr>
              <a:t>DIGCOMP: A Framework for Developing and Understanding Digital Competence in Europe</a:t>
            </a:r>
          </a:p>
          <a:p>
            <a:pPr algn="ctr" defTabSz="694944">
              <a:defRPr sz="2812" cap="all" spc="152">
                <a:latin typeface="Futura"/>
                <a:ea typeface="Futura"/>
                <a:cs typeface="Futura"/>
                <a:sym typeface="Futura"/>
              </a:defRPr>
            </a:pPr>
            <a:r>
              <a:rPr lang="it-IT" sz="1100" b="1" dirty="0" smtClean="0">
                <a:hlinkClick r:id="rId5"/>
              </a:rPr>
              <a:t>http://ftp.jrc.es/EURdoc/JRC83167.pdf</a:t>
            </a:r>
            <a:endParaRPr lang="it-IT" sz="1100" b="1" dirty="0" smtClean="0"/>
          </a:p>
          <a:p>
            <a:pPr algn="ctr" defTabSz="694944">
              <a:defRPr sz="2812" cap="all" spc="152">
                <a:latin typeface="Futura"/>
                <a:ea typeface="Futura"/>
                <a:cs typeface="Futura"/>
                <a:sym typeface="Futura"/>
              </a:defRPr>
            </a:pPr>
            <a:endParaRPr lang="it-IT" sz="1100" b="1" dirty="0" smtClean="0"/>
          </a:p>
          <a:p>
            <a:pPr marL="228600" indent="-228600" algn="ctr" defTabSz="694944">
              <a:defRPr sz="2812" cap="all" spc="152">
                <a:latin typeface="Futura"/>
                <a:ea typeface="Futura"/>
                <a:cs typeface="Futura"/>
                <a:sym typeface="Futura"/>
              </a:defRPr>
            </a:pPr>
            <a:r>
              <a:rPr lang="it-IT" sz="1200" b="1" u="sng" dirty="0" smtClean="0"/>
              <a:t>2. Attraverso l’autocertificazione</a:t>
            </a:r>
          </a:p>
          <a:p>
            <a:pPr algn="ctr" defTabSz="694944">
              <a:buFont typeface="Arial" pitchFamily="34" charset="0"/>
              <a:buChar char="•"/>
              <a:defRPr sz="2812" cap="all" spc="152">
                <a:latin typeface="Futura"/>
                <a:ea typeface="Futura"/>
                <a:cs typeface="Futura"/>
                <a:sym typeface="Futura"/>
              </a:defRPr>
            </a:pPr>
            <a:endParaRPr lang="it-IT" sz="1200" dirty="0" smtClean="0"/>
          </a:p>
          <a:p>
            <a:pPr algn="ctr" defTabSz="694944">
              <a:buFont typeface="Arial" pitchFamily="34" charset="0"/>
              <a:buChar char="•"/>
              <a:defRPr sz="2812" cap="all" spc="152">
                <a:latin typeface="Futura"/>
                <a:ea typeface="Futura"/>
                <a:cs typeface="Futura"/>
                <a:sym typeface="Futura"/>
              </a:defRPr>
            </a:pPr>
            <a:r>
              <a:rPr lang="it-IT" sz="1100" b="1" cap="all" dirty="0" smtClean="0">
                <a:sym typeface="Futura"/>
              </a:rPr>
              <a:t>[PDF]</a:t>
            </a:r>
            <a:r>
              <a:rPr lang="it-IT" sz="1100" b="1" cap="all" dirty="0" smtClean="0">
                <a:sym typeface="Futura"/>
                <a:hlinkClick r:id="rId6"/>
              </a:rPr>
              <a:t>Competenze digitali - Scheda per l'autovalutazione - </a:t>
            </a:r>
            <a:r>
              <a:rPr lang="it-IT" sz="1100" b="1" cap="all" dirty="0" err="1" smtClean="0">
                <a:sym typeface="Futura"/>
                <a:hlinkClick r:id="rId6"/>
              </a:rPr>
              <a:t>Europass</a:t>
            </a:r>
            <a:endParaRPr lang="it-IT" sz="1100" b="1" cap="all" dirty="0" smtClean="0">
              <a:sym typeface="Futura"/>
            </a:endParaRPr>
          </a:p>
          <a:p>
            <a:pPr algn="ctr" defTabSz="694944">
              <a:buFont typeface="Arial" pitchFamily="34" charset="0"/>
              <a:buChar char="•"/>
              <a:defRPr sz="2812" cap="all" spc="152">
                <a:latin typeface="Futura"/>
                <a:ea typeface="Futura"/>
                <a:cs typeface="Futura"/>
                <a:sym typeface="Futura"/>
              </a:defRPr>
            </a:pPr>
            <a:endParaRPr lang="it-IT" sz="1100" dirty="0" smtClean="0"/>
          </a:p>
          <a:p>
            <a:pPr algn="ctr" defTabSz="694944">
              <a:defRPr sz="2812" cap="all" spc="152">
                <a:latin typeface="Futura"/>
                <a:ea typeface="Futura"/>
                <a:cs typeface="Futura"/>
                <a:sym typeface="Futura"/>
              </a:defRPr>
            </a:pPr>
            <a:r>
              <a:rPr lang="it-IT" sz="1100" dirty="0" smtClean="0">
                <a:hlinkClick r:id="rId7"/>
              </a:rPr>
              <a:t>https://europass.cedefop.europa.eu/it/resources/digital.../ict-grid-document.pdf</a:t>
            </a:r>
            <a:endParaRPr lang="it-IT" sz="11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649072" cy="5616922"/>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r>
              <a:rPr lang="it-IT" sz="1200" b="1" dirty="0" smtClean="0"/>
              <a:t>COS’E’ il </a:t>
            </a:r>
            <a:r>
              <a:rPr lang="it-IT" sz="1200" b="1" dirty="0" err="1" smtClean="0"/>
              <a:t>framework</a:t>
            </a:r>
            <a:r>
              <a:rPr lang="it-IT" sz="1200" b="1" dirty="0" smtClean="0"/>
              <a:t> </a:t>
            </a:r>
            <a:r>
              <a:rPr lang="it-IT" sz="1200" b="1" dirty="0" err="1" smtClean="0"/>
              <a:t>DigCOMP</a:t>
            </a:r>
            <a:r>
              <a:rPr lang="it-IT" sz="1200" b="1" dirty="0" smtClean="0"/>
              <a:t>?</a:t>
            </a:r>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r>
              <a:rPr lang="it-IT" sz="1200" dirty="0" smtClean="0">
                <a:hlinkClick r:id="rId4"/>
              </a:rPr>
              <a:t>http://www.cittadinanzadigitale.eu/</a:t>
            </a:r>
            <a:r>
              <a:rPr lang="it-IT" sz="1200" dirty="0" err="1" smtClean="0">
                <a:hlinkClick r:id="rId4"/>
              </a:rPr>
              <a:t>wp-content</a:t>
            </a:r>
            <a:r>
              <a:rPr lang="it-IT" sz="1200" dirty="0" smtClean="0">
                <a:hlinkClick r:id="rId4"/>
              </a:rPr>
              <a:t>/</a:t>
            </a:r>
            <a:r>
              <a:rPr lang="it-IT" sz="1200" dirty="0" err="1" smtClean="0">
                <a:hlinkClick r:id="rId4"/>
              </a:rPr>
              <a:t>uploads</a:t>
            </a:r>
            <a:r>
              <a:rPr lang="it-IT" sz="1200" dirty="0" smtClean="0">
                <a:hlinkClick r:id="rId4"/>
              </a:rPr>
              <a:t>/2015/11/digcomp_Ferrari_Troia.pdf</a:t>
            </a:r>
            <a:endParaRPr lang="it-IT" sz="1200" dirty="0" smtClean="0"/>
          </a:p>
          <a:p>
            <a:pPr algn="ctr" defTabSz="694944">
              <a:defRPr sz="2812" cap="all" spc="152">
                <a:latin typeface="Futura"/>
                <a:ea typeface="Futura"/>
                <a:cs typeface="Futura"/>
                <a:sym typeface="Futura"/>
              </a:defRPr>
            </a:pPr>
            <a:endParaRPr lang="it-IT" sz="1200" dirty="0" smtClean="0"/>
          </a:p>
          <a:p>
            <a:pPr>
              <a:buFont typeface="Arial" pitchFamily="34" charset="0"/>
              <a:buChar char="•"/>
            </a:pPr>
            <a:r>
              <a:rPr lang="it-IT" sz="1200" b="1" u="sng" dirty="0" smtClean="0"/>
              <a:t>Il modello DIGCOMP è un quadro comune di riferimento europeo per le competenze digitali.</a:t>
            </a:r>
            <a:r>
              <a:rPr lang="it-IT" sz="1200" dirty="0" smtClean="0"/>
              <a:t> </a:t>
            </a:r>
          </a:p>
          <a:p>
            <a:endParaRPr lang="it-IT" dirty="0" smtClean="0"/>
          </a:p>
          <a:p>
            <a:pPr>
              <a:lnSpc>
                <a:spcPct val="150000"/>
              </a:lnSpc>
              <a:buFont typeface="Arial" pitchFamily="34" charset="0"/>
              <a:buChar char="•"/>
            </a:pPr>
            <a:r>
              <a:rPr lang="it-IT" b="1" dirty="0" smtClean="0"/>
              <a:t>Il modello individua e descrive le competenze digitali in termini di conoscenze, abilità e atteggiamenti.</a:t>
            </a:r>
          </a:p>
          <a:p>
            <a:pPr>
              <a:lnSpc>
                <a:spcPct val="150000"/>
              </a:lnSpc>
              <a:buFont typeface="Arial" pitchFamily="34" charset="0"/>
              <a:buChar char="•"/>
            </a:pPr>
            <a:r>
              <a:rPr lang="it-IT" b="1" dirty="0" smtClean="0"/>
              <a:t>Può essere usato per paragonare certificati e percorsi di apprendimento tra uno stato e l’altro. </a:t>
            </a:r>
          </a:p>
          <a:p>
            <a:pPr>
              <a:lnSpc>
                <a:spcPct val="150000"/>
              </a:lnSpc>
              <a:buFont typeface="Arial" pitchFamily="34" charset="0"/>
              <a:buChar char="•"/>
            </a:pPr>
            <a:r>
              <a:rPr lang="it-IT" b="1" dirty="0" smtClean="0"/>
              <a:t>Può servire a stimolare la creazione di nuovi corsi e iniziative per migliorare la competenza digitale.</a:t>
            </a:r>
          </a:p>
          <a:p>
            <a:pPr>
              <a:lnSpc>
                <a:spcPct val="150000"/>
              </a:lnSpc>
            </a:pPr>
            <a:endParaRPr lang="it-IT" sz="1200" dirty="0" smtClean="0"/>
          </a:p>
          <a:p>
            <a:pPr>
              <a:lnSpc>
                <a:spcPct val="150000"/>
              </a:lnSpc>
            </a:pPr>
            <a:r>
              <a:rPr lang="it-IT" sz="1600" b="1" dirty="0" smtClean="0"/>
              <a:t>Il modello completo consta di:</a:t>
            </a:r>
          </a:p>
          <a:p>
            <a:pPr>
              <a:lnSpc>
                <a:spcPct val="150000"/>
              </a:lnSpc>
              <a:buFont typeface="Arial" pitchFamily="34" charset="0"/>
              <a:buChar char="•"/>
            </a:pPr>
            <a:r>
              <a:rPr lang="it-IT" sz="1600" b="1" dirty="0" smtClean="0"/>
              <a:t> 5 aree di competenza digitale,</a:t>
            </a:r>
          </a:p>
          <a:p>
            <a:pPr>
              <a:lnSpc>
                <a:spcPct val="150000"/>
              </a:lnSpc>
              <a:buFont typeface="Arial" pitchFamily="34" charset="0"/>
              <a:buChar char="•"/>
            </a:pPr>
            <a:r>
              <a:rPr lang="it-IT" sz="1600" b="1" dirty="0" smtClean="0"/>
              <a:t> 21 competenze, </a:t>
            </a:r>
          </a:p>
          <a:p>
            <a:pPr>
              <a:lnSpc>
                <a:spcPct val="150000"/>
              </a:lnSpc>
              <a:buFont typeface="Arial" pitchFamily="34" charset="0"/>
              <a:buChar char="•"/>
            </a:pPr>
            <a:r>
              <a:rPr lang="it-IT" sz="1600" b="1" dirty="0" smtClean="0"/>
              <a:t>3 livelli, </a:t>
            </a:r>
          </a:p>
          <a:p>
            <a:pPr>
              <a:lnSpc>
                <a:spcPct val="150000"/>
              </a:lnSpc>
              <a:buFont typeface="Arial" pitchFamily="34" charset="0"/>
              <a:buChar char="•"/>
            </a:pPr>
            <a:r>
              <a:rPr lang="it-IT" sz="1600" b="1" dirty="0" smtClean="0"/>
              <a:t>esempi per ogni competenza di conoscenze, abilità e atteggiamenti, esempi di applicabilità del modello nell’ambito dell’educazione e dell’occupazione</a:t>
            </a:r>
            <a:endParaRPr lang="it-IT" sz="1200" dirty="0" smtClean="0"/>
          </a:p>
          <a:p>
            <a:endParaRPr lang="it-IT" sz="1200" dirty="0" smtClean="0"/>
          </a:p>
          <a:p>
            <a:endParaRPr lang="it-IT" sz="1200" dirty="0" smtClean="0"/>
          </a:p>
          <a:p>
            <a:pPr algn="ctr" defTabSz="694944">
              <a:defRPr sz="2812" cap="all" spc="152">
                <a:latin typeface="Futura"/>
                <a:ea typeface="Futura"/>
                <a:cs typeface="Futura"/>
                <a:sym typeface="Futura"/>
              </a:defRPr>
            </a:pPr>
            <a:endParaRPr lang="it-IT" sz="1200" dirty="0" smtClean="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pic>
        <p:nvPicPr>
          <p:cNvPr id="7170" name="Picture 2"/>
          <p:cNvPicPr>
            <a:picLocks noChangeAspect="1" noChangeArrowheads="1"/>
          </p:cNvPicPr>
          <p:nvPr/>
        </p:nvPicPr>
        <p:blipFill>
          <a:blip r:embed="rId4"/>
          <a:srcRect/>
          <a:stretch>
            <a:fillRect/>
          </a:stretch>
        </p:blipFill>
        <p:spPr bwMode="auto">
          <a:xfrm>
            <a:off x="1219200" y="1268760"/>
            <a:ext cx="9753600" cy="5027264"/>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6" name="Rettangolo 5"/>
          <p:cNvSpPr/>
          <p:nvPr/>
        </p:nvSpPr>
        <p:spPr>
          <a:xfrm>
            <a:off x="335360" y="1340768"/>
            <a:ext cx="11856640" cy="4832092"/>
          </a:xfrm>
          <a:prstGeom prst="rect">
            <a:avLst/>
          </a:prstGeom>
        </p:spPr>
        <p:txBody>
          <a:bodyPr wrap="square">
            <a:spAutoFit/>
          </a:bodyPr>
          <a:lstStyle/>
          <a:p>
            <a:pPr algn="ctr"/>
            <a:r>
              <a:rPr lang="it-IT" b="1" dirty="0" smtClean="0"/>
              <a:t>Area 1: Informazione</a:t>
            </a:r>
          </a:p>
          <a:p>
            <a:r>
              <a:rPr lang="it-IT" dirty="0" smtClean="0"/>
              <a:t>1.1 Navigare, ricercare e filtrare le informazioni</a:t>
            </a:r>
          </a:p>
          <a:p>
            <a:r>
              <a:rPr lang="it-IT" dirty="0" smtClean="0"/>
              <a:t>Accedere all’informazione online, effettuare ricerche online, articolare la necessità di informazione online, localizzare l’informazione rilevante, selezionare in modo efficace le risorse, navigare tra diverse fonti online, creare strategie personali di informazione.</a:t>
            </a:r>
          </a:p>
          <a:p>
            <a:r>
              <a:rPr lang="it-IT" dirty="0" smtClean="0"/>
              <a:t>1.2 Valutare le informazioni</a:t>
            </a:r>
          </a:p>
          <a:p>
            <a:r>
              <a:rPr lang="it-IT" dirty="0" smtClean="0"/>
              <a:t>Raccogliere, processare, comprendere e valutare in modo critico le informazioni.</a:t>
            </a:r>
          </a:p>
          <a:p>
            <a:r>
              <a:rPr lang="it-IT" dirty="0" smtClean="0"/>
              <a:t>1.3 Memorizzare e recuperare le informazioni</a:t>
            </a:r>
          </a:p>
          <a:p>
            <a:r>
              <a:rPr lang="it-IT" dirty="0" smtClean="0"/>
              <a:t>Manipolare e salvare informazioni e contenuto in modo da rendere più facile il recupero, organizzare informazioni e dati.</a:t>
            </a:r>
          </a:p>
          <a:p>
            <a:pPr algn="ctr"/>
            <a:r>
              <a:rPr lang="it-IT" b="1" dirty="0" smtClean="0"/>
              <a:t>Area 2: Comunicazione</a:t>
            </a:r>
          </a:p>
          <a:p>
            <a:r>
              <a:rPr lang="it-IT" dirty="0" smtClean="0"/>
              <a:t>2.1 Interagire con le tecnologie</a:t>
            </a:r>
          </a:p>
          <a:p>
            <a:r>
              <a:rPr lang="it-IT" dirty="0" smtClean="0"/>
              <a:t>Interagire attraverso l’impiego di una gamma variegata di dispositivi digitali ed applicazioni; comprendere come si articola, si realizza e gestisce la comunicazione digitale; selezionare opportune modalità di comunicazione con l’impiego di strumenti digitali; essere in grado di adoperare differenti formati comunicativi; adattare le modalità e la strategia di comunicazione a specifici destinatari.</a:t>
            </a:r>
          </a:p>
          <a:p>
            <a:r>
              <a:rPr lang="it-IT" dirty="0" smtClean="0"/>
              <a:t>2.2 Condividere informazioni e contenuti</a:t>
            </a:r>
          </a:p>
          <a:p>
            <a:r>
              <a:rPr lang="it-IT" dirty="0" smtClean="0"/>
              <a:t>Condividere con altri localizzazione e contenuto delle informazioni reperite; essere disponibile ed in grado di condividere conoscenze, contenuti e risorse; agire come mediatori, essere proattivi nella distribuzione di notizie, contenuti e risorse; saper correttamente citare le fonti ed integrare nuove informazioni all’interno di conoscenze già possedute.</a:t>
            </a:r>
          </a:p>
          <a:p>
            <a:r>
              <a:rPr lang="it-IT" dirty="0" smtClean="0"/>
              <a:t>2.3 Impegnarsi nella cittadinanza online</a:t>
            </a:r>
          </a:p>
          <a:p>
            <a:r>
              <a:rPr lang="it-IT" dirty="0" smtClean="0"/>
              <a:t>Prendere parte attivamente alla vita della società attraverso la partecipazione in rete; utilizzare le tecnologie e gli ambienti digitali per cercare opportunità utili allo sviluppo e crescita personali; essere a conoscenza del potenziale delle tecnologie inerente la partecipazione civica</a:t>
            </a:r>
          </a:p>
          <a:p>
            <a:r>
              <a:rPr lang="it-IT" dirty="0" smtClean="0"/>
              <a:t>2.4 Collaborare attraverso i canali digitali</a:t>
            </a:r>
          </a:p>
          <a:p>
            <a:r>
              <a:rPr lang="it-IT" dirty="0" smtClean="0"/>
              <a:t>Usare le tecnologie e i media per lavori in gruppo, processi collaborativi di </a:t>
            </a:r>
            <a:r>
              <a:rPr lang="it-IT" dirty="0" err="1" smtClean="0"/>
              <a:t>cocostruzione</a:t>
            </a:r>
            <a:r>
              <a:rPr lang="it-IT" dirty="0" smtClean="0"/>
              <a:t> e </a:t>
            </a:r>
            <a:r>
              <a:rPr lang="it-IT" dirty="0" err="1" smtClean="0"/>
              <a:t>co-creazione</a:t>
            </a:r>
            <a:r>
              <a:rPr lang="it-IT" dirty="0" smtClean="0"/>
              <a:t> di risorse, conoscenza e contenuti..</a:t>
            </a:r>
            <a:endParaRPr lang="it-IT"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335360" y="1556792"/>
            <a:ext cx="11737304" cy="3970318"/>
          </a:xfrm>
          <a:prstGeom prst="rect">
            <a:avLst/>
          </a:prstGeom>
        </p:spPr>
        <p:txBody>
          <a:bodyPr wrap="square">
            <a:spAutoFit/>
          </a:bodyPr>
          <a:lstStyle/>
          <a:p>
            <a:r>
              <a:rPr lang="it-IT" dirty="0" smtClean="0"/>
              <a:t>2.5 </a:t>
            </a:r>
            <a:r>
              <a:rPr lang="it-IT" dirty="0" err="1" smtClean="0"/>
              <a:t>Netiquette</a:t>
            </a:r>
            <a:endParaRPr lang="it-IT" dirty="0" smtClean="0"/>
          </a:p>
          <a:p>
            <a:r>
              <a:rPr lang="it-IT" dirty="0" smtClean="0"/>
              <a:t>Conoscere e sapere applicare norme di comportamento per l’interazione in rete/ virtuale; essere consapevoli degli aspetti connessi alla diversità culturale; essere in grado di proteggere se stessi e gli altri da possibili pericoli in rete (per esempio il </a:t>
            </a:r>
            <a:r>
              <a:rPr lang="it-IT" dirty="0" err="1" smtClean="0"/>
              <a:t>cyberbullismo</a:t>
            </a:r>
            <a:r>
              <a:rPr lang="it-IT" dirty="0" smtClean="0"/>
              <a:t>); sviluppare strategie attive per individuare comportamenti inappropriati.</a:t>
            </a:r>
          </a:p>
          <a:p>
            <a:r>
              <a:rPr lang="it-IT" dirty="0" smtClean="0"/>
              <a:t>2.6 Gestire l’identità digitale</a:t>
            </a:r>
          </a:p>
          <a:p>
            <a:r>
              <a:rPr lang="it-IT" dirty="0" smtClean="0"/>
              <a:t>Saper creare, modificare e gestire una o più identità digitali, essere in grado di proteggere la reputazione in rete; essere in grado di trattare i dati che un soggetto produce nell’utilizzo di account ed applicazioni.</a:t>
            </a:r>
          </a:p>
          <a:p>
            <a:pPr algn="ctr"/>
            <a:r>
              <a:rPr lang="it-IT" b="1" dirty="0" smtClean="0"/>
              <a:t>Area 3: Creazione di contenuti</a:t>
            </a:r>
          </a:p>
          <a:p>
            <a:r>
              <a:rPr lang="it-IT" dirty="0" smtClean="0"/>
              <a:t>3.1 Sviluppare contenuto</a:t>
            </a:r>
          </a:p>
          <a:p>
            <a:r>
              <a:rPr lang="it-IT" dirty="0" smtClean="0"/>
              <a:t>Creare contenuti in diversi formati inclusi i multimedia; editare e perfezionare contenuti prodotti in prima persona o da altri; esprimersi in modo creativo attraverso i media digitali e le tecnologie.</a:t>
            </a:r>
          </a:p>
          <a:p>
            <a:r>
              <a:rPr lang="it-IT" dirty="0" smtClean="0"/>
              <a:t>3.2 Integrare e rielaborare</a:t>
            </a:r>
          </a:p>
          <a:p>
            <a:r>
              <a:rPr lang="it-IT" dirty="0" smtClean="0"/>
              <a:t>Modificare, selezionare ed integrare risorse esistenti per creare conoscenza e contenuti nuovi, originali e rilevanti.</a:t>
            </a:r>
          </a:p>
          <a:p>
            <a:r>
              <a:rPr lang="it-IT" dirty="0" smtClean="0"/>
              <a:t>3.3 Copyright e licenze</a:t>
            </a:r>
          </a:p>
          <a:p>
            <a:r>
              <a:rPr lang="it-IT" dirty="0" smtClean="0"/>
              <a:t>Comprendere come si applicano le norme relative al diritto d’autore e licenze alle informazioni e contenuti.</a:t>
            </a:r>
          </a:p>
          <a:p>
            <a:r>
              <a:rPr lang="it-IT" dirty="0" smtClean="0"/>
              <a:t>3.4 Programmazione</a:t>
            </a:r>
          </a:p>
          <a:p>
            <a:r>
              <a:rPr lang="it-IT" dirty="0" smtClean="0"/>
              <a:t>Applicare impostazioni, modifiche a programmi, applicazioni, software, strumenti; comprendere i principi della programmazione; comprendere cosa c’è dietro ad un programma.</a:t>
            </a:r>
            <a:endParaRPr lang="it-IT" dirty="0"/>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767408" y="1484784"/>
            <a:ext cx="11017224" cy="5047536"/>
          </a:xfrm>
          <a:prstGeom prst="rect">
            <a:avLst/>
          </a:prstGeom>
        </p:spPr>
        <p:txBody>
          <a:bodyPr wrap="square">
            <a:spAutoFit/>
          </a:bodyPr>
          <a:lstStyle/>
          <a:p>
            <a:pPr algn="ctr"/>
            <a:r>
              <a:rPr lang="it-IT" b="1" dirty="0" smtClean="0"/>
              <a:t>Area 4: Sicurezza</a:t>
            </a:r>
          </a:p>
          <a:p>
            <a:r>
              <a:rPr lang="it-IT" dirty="0" smtClean="0"/>
              <a:t>4.1 Proteggere i dispositivi</a:t>
            </a:r>
          </a:p>
          <a:p>
            <a:r>
              <a:rPr lang="it-IT" dirty="0" smtClean="0"/>
              <a:t>Proteggere i propri strumenti ed essere consapevole dei rischi in rete e delle minacce; conoscere le misure di protezione e sicurezza.</a:t>
            </a:r>
          </a:p>
          <a:p>
            <a:r>
              <a:rPr lang="it-IT" dirty="0" smtClean="0"/>
              <a:t>4.2 Proteggere i dati personali</a:t>
            </a:r>
          </a:p>
          <a:p>
            <a:r>
              <a:rPr lang="it-IT" dirty="0" smtClean="0"/>
              <a:t>Comprendere i termini di servizio comuni; proteggere in modo attivo i dati personali; rispettare la privacy di altri soggetti; proteggersi dalle frodi in rete, dalle minacce e dal </a:t>
            </a:r>
            <a:r>
              <a:rPr lang="it-IT" dirty="0" err="1" smtClean="0"/>
              <a:t>cyberbullismo</a:t>
            </a:r>
            <a:r>
              <a:rPr lang="it-IT" dirty="0" smtClean="0"/>
              <a:t>.</a:t>
            </a:r>
          </a:p>
          <a:p>
            <a:r>
              <a:rPr lang="it-IT" dirty="0" smtClean="0"/>
              <a:t>4.3 Tutelare la salute</a:t>
            </a:r>
          </a:p>
          <a:p>
            <a:r>
              <a:rPr lang="it-IT" dirty="0" smtClean="0"/>
              <a:t>Evitare i rischi per la salute connessi all’uso della tecnologia relativamente a minacce al benessere fisico e psicologico.</a:t>
            </a:r>
          </a:p>
          <a:p>
            <a:r>
              <a:rPr lang="it-IT" dirty="0" smtClean="0"/>
              <a:t>4.4 Proteggere l’ambiente</a:t>
            </a:r>
          </a:p>
          <a:p>
            <a:r>
              <a:rPr lang="it-IT" dirty="0" smtClean="0"/>
              <a:t>Essere consapevole dell’impatto delle tecnologie dell’informazione e comunicazione sull’ambiente</a:t>
            </a:r>
          </a:p>
          <a:p>
            <a:endParaRPr lang="it-IT" dirty="0" smtClean="0"/>
          </a:p>
          <a:p>
            <a:pPr algn="ctr"/>
            <a:r>
              <a:rPr lang="it-IT" b="1" dirty="0" smtClean="0"/>
              <a:t>Area 5: </a:t>
            </a:r>
            <a:r>
              <a:rPr lang="it-IT" b="1" dirty="0" err="1" smtClean="0"/>
              <a:t>Problem-solving</a:t>
            </a:r>
            <a:endParaRPr lang="it-IT" b="1" dirty="0" smtClean="0"/>
          </a:p>
          <a:p>
            <a:r>
              <a:rPr lang="it-IT" dirty="0" smtClean="0"/>
              <a:t>5.1 Risolvere problemi tecnici</a:t>
            </a:r>
          </a:p>
          <a:p>
            <a:r>
              <a:rPr lang="it-IT" dirty="0" smtClean="0"/>
              <a:t>Identificare possibili problemi e risolverli (dalla risoluzione di problemi semplici a problemi più complessi) con l’aiuto di strumenti digitali..</a:t>
            </a:r>
          </a:p>
          <a:p>
            <a:r>
              <a:rPr lang="it-IT" dirty="0" smtClean="0"/>
              <a:t>5.2 Identificare i bisogni e le risposte tecnologiche</a:t>
            </a:r>
          </a:p>
          <a:p>
            <a:r>
              <a:rPr lang="it-IT" dirty="0" smtClean="0"/>
              <a:t>Identificare i propri bisogni in termini di risorse, strumenti e sviluppo di competenze; individuare possibili soluzioni per soddisfare i bisogni individuati; adattare gli strumenti ai bisogni personali; valutare criticamente le soluzioni possibili e gli strumenti digitali.</a:t>
            </a:r>
          </a:p>
          <a:p>
            <a:r>
              <a:rPr lang="it-IT" dirty="0" smtClean="0"/>
              <a:t>5.3 Innovare e creare utilizzando la tecnologia</a:t>
            </a:r>
          </a:p>
          <a:p>
            <a:r>
              <a:rPr lang="it-IT" dirty="0" smtClean="0"/>
              <a:t>Innovare con la tecnologia; partecipare attivamente in produzioni collaborative digitali e multimediali; esprimere se stessi in modo creativo attraverso i media digitali e le tecnologie; produrre conoscenza e risolvere problemi concettuali con il supporto di strumenti digitali.</a:t>
            </a:r>
          </a:p>
          <a:p>
            <a:r>
              <a:rPr lang="it-IT" dirty="0" smtClean="0"/>
              <a:t>5.4 Identificare i gap di competenza digitale</a:t>
            </a:r>
          </a:p>
          <a:p>
            <a:r>
              <a:rPr lang="it-IT" dirty="0" smtClean="0"/>
              <a:t>Comprendere dove le proprie competenze possono essere migliorate o accresciute; supportare altri nello sviluppo delle loro competenze digitali; mantenere un costante aggiornamento.</a:t>
            </a:r>
            <a:endParaRPr lang="it-IT"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pic>
        <p:nvPicPr>
          <p:cNvPr id="7" name="Immagine 6" descr="scheda per autovalutazione.png"/>
          <p:cNvPicPr>
            <a:picLocks noChangeAspect="1"/>
          </p:cNvPicPr>
          <p:nvPr/>
        </p:nvPicPr>
        <p:blipFill>
          <a:blip r:embed="rId4"/>
          <a:stretch>
            <a:fillRect/>
          </a:stretch>
        </p:blipFill>
        <p:spPr>
          <a:xfrm>
            <a:off x="0" y="836712"/>
            <a:ext cx="12192000" cy="6019614"/>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767408" y="1484784"/>
            <a:ext cx="11017224" cy="5847755"/>
          </a:xfrm>
          <a:prstGeom prst="rect">
            <a:avLst/>
          </a:prstGeom>
        </p:spPr>
        <p:txBody>
          <a:bodyPr wrap="square">
            <a:spAutoFit/>
          </a:bodyPr>
          <a:lstStyle/>
          <a:p>
            <a:pPr algn="ctr"/>
            <a:r>
              <a:rPr lang="it-IT" dirty="0" smtClean="0"/>
              <a:t> </a:t>
            </a:r>
            <a:r>
              <a:rPr lang="it-IT" sz="2400" b="1" dirty="0" smtClean="0">
                <a:latin typeface="Calibri" pitchFamily="34" charset="0"/>
                <a:cs typeface="Calibri" pitchFamily="34" charset="0"/>
              </a:rPr>
              <a:t>Prima della </a:t>
            </a:r>
            <a:r>
              <a:rPr lang="it-IT" sz="2400" b="1" dirty="0" smtClean="0">
                <a:latin typeface="Calibri" pitchFamily="34" charset="0"/>
                <a:cs typeface="Calibri" pitchFamily="34" charset="0"/>
              </a:rPr>
              <a:t>certificazione</a:t>
            </a:r>
            <a:endParaRPr lang="it-IT" sz="2400" b="1" dirty="0" smtClean="0">
              <a:latin typeface="Calibri" pitchFamily="34" charset="0"/>
              <a:cs typeface="Calibri" pitchFamily="34" charset="0"/>
            </a:endParaRPr>
          </a:p>
          <a:p>
            <a:pPr algn="ctr"/>
            <a:r>
              <a:rPr lang="it-IT" sz="2000" b="1" i="1" u="sng" dirty="0" smtClean="0">
                <a:latin typeface="Calibri" pitchFamily="34" charset="0"/>
                <a:cs typeface="Calibri" pitchFamily="34" charset="0"/>
              </a:rPr>
              <a:t>Valutazione ed apprendimento </a:t>
            </a:r>
            <a:r>
              <a:rPr lang="it-IT" sz="2000" b="1" i="1" u="sng" dirty="0" smtClean="0">
                <a:latin typeface="Calibri" pitchFamily="34" charset="0"/>
                <a:cs typeface="Calibri" pitchFamily="34" charset="0"/>
              </a:rPr>
              <a:t>autentici</a:t>
            </a:r>
          </a:p>
          <a:p>
            <a:pPr algn="ctr"/>
            <a:endParaRPr lang="it-IT" sz="2000" dirty="0" smtClean="0"/>
          </a:p>
          <a:p>
            <a:r>
              <a:rPr lang="it-IT" sz="2000" dirty="0" smtClean="0">
                <a:latin typeface="Calibri" pitchFamily="34" charset="0"/>
                <a:cs typeface="Calibri" pitchFamily="34" charset="0"/>
              </a:rPr>
              <a:t>La valutazione implica l’esistenza di un progetto, di obiettivi e di mete che sono state fissate e che devono, esse stesse, essere verificate.</a:t>
            </a:r>
          </a:p>
          <a:p>
            <a:r>
              <a:rPr lang="it-IT" sz="2000" dirty="0" smtClean="0">
                <a:latin typeface="Calibri" pitchFamily="34" charset="0"/>
                <a:cs typeface="Calibri" pitchFamily="34" charset="0"/>
              </a:rPr>
              <a:t>L’apprendimento è un processo in continuo divenire: si sviluppa nell’interazione permanente con il contesto e induce nella persona, durante tutto l’arco della vita, un processo di costruzione e ricostruzione dell’identità (</a:t>
            </a:r>
            <a:r>
              <a:rPr lang="it-IT" sz="2000" dirty="0" err="1" smtClean="0">
                <a:latin typeface="Calibri" pitchFamily="34" charset="0"/>
                <a:cs typeface="Calibri" pitchFamily="34" charset="0"/>
              </a:rPr>
              <a:t>Wenger</a:t>
            </a:r>
            <a:r>
              <a:rPr lang="it-IT" sz="2000" dirty="0" smtClean="0">
                <a:latin typeface="Calibri" pitchFamily="34" charset="0"/>
                <a:cs typeface="Calibri" pitchFamily="34" charset="0"/>
              </a:rPr>
              <a:t>, 1998; </a:t>
            </a:r>
            <a:r>
              <a:rPr lang="it-IT" sz="2000" dirty="0" err="1" smtClean="0">
                <a:latin typeface="Calibri" pitchFamily="34" charset="0"/>
                <a:cs typeface="Calibri" pitchFamily="34" charset="0"/>
              </a:rPr>
              <a:t>Ricoeur</a:t>
            </a:r>
            <a:r>
              <a:rPr lang="it-IT" sz="2000" dirty="0" smtClean="0">
                <a:latin typeface="Calibri" pitchFamily="34" charset="0"/>
                <a:cs typeface="Calibri" pitchFamily="34" charset="0"/>
              </a:rPr>
              <a:t>, 2002; </a:t>
            </a:r>
            <a:r>
              <a:rPr lang="it-IT" sz="2000" dirty="0" err="1" smtClean="0">
                <a:latin typeface="Calibri" pitchFamily="34" charset="0"/>
                <a:cs typeface="Calibri" pitchFamily="34" charset="0"/>
              </a:rPr>
              <a:t>Gee</a:t>
            </a:r>
            <a:r>
              <a:rPr lang="it-IT" sz="2000" dirty="0" smtClean="0">
                <a:latin typeface="Calibri" pitchFamily="34" charset="0"/>
                <a:cs typeface="Calibri" pitchFamily="34" charset="0"/>
              </a:rPr>
              <a:t>, 2008).</a:t>
            </a:r>
          </a:p>
          <a:p>
            <a:r>
              <a:rPr lang="it-IT" sz="2000" dirty="0" smtClean="0">
                <a:latin typeface="Calibri" pitchFamily="34" charset="0"/>
                <a:cs typeface="Calibri" pitchFamily="34" charset="0"/>
              </a:rPr>
              <a:t>E proprio questo processo di costruzione dell’identità dovrebbe essere, nel 21° secolo, il </a:t>
            </a:r>
            <a:r>
              <a:rPr lang="it-IT" sz="2000" i="1" dirty="0" smtClean="0">
                <a:latin typeface="Calibri" pitchFamily="34" charset="0"/>
                <a:cs typeface="Calibri" pitchFamily="34" charset="0"/>
              </a:rPr>
              <a:t>focus</a:t>
            </a:r>
            <a:r>
              <a:rPr lang="it-IT" sz="2000" dirty="0" smtClean="0">
                <a:latin typeface="Calibri" pitchFamily="34" charset="0"/>
                <a:cs typeface="Calibri" pitchFamily="34" charset="0"/>
              </a:rPr>
              <a:t> </a:t>
            </a:r>
            <a:r>
              <a:rPr lang="it-IT" sz="2000" i="1" dirty="0" smtClean="0">
                <a:latin typeface="Calibri" pitchFamily="34" charset="0"/>
                <a:cs typeface="Calibri" pitchFamily="34" charset="0"/>
              </a:rPr>
              <a:t>primario</a:t>
            </a:r>
            <a:r>
              <a:rPr lang="it-IT" sz="2000" dirty="0" smtClean="0">
                <a:latin typeface="Calibri" pitchFamily="34" charset="0"/>
                <a:cs typeface="Calibri" pitchFamily="34" charset="0"/>
              </a:rPr>
              <a:t> dell’apprendimento: non dunque l’acquisizione di conoscenze, non lo sviluppo di competenze, almeno non in modo primario, ma </a:t>
            </a:r>
            <a:r>
              <a:rPr lang="it-IT" sz="2000" i="1" u="sng" dirty="0" smtClean="0">
                <a:latin typeface="Calibri" pitchFamily="34" charset="0"/>
                <a:cs typeface="Calibri" pitchFamily="34" charset="0"/>
              </a:rPr>
              <a:t>l’attenzione</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forte</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al</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processo</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dinamico</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di</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interazione</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adattiva</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e</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innovativa</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della</a:t>
            </a:r>
            <a:r>
              <a:rPr lang="it-IT" sz="2000" u="sng" dirty="0" smtClean="0">
                <a:latin typeface="Calibri" pitchFamily="34" charset="0"/>
                <a:cs typeface="Calibri" pitchFamily="34" charset="0"/>
              </a:rPr>
              <a:t> </a:t>
            </a:r>
            <a:r>
              <a:rPr lang="it-IT" sz="2000" i="1" u="sng" dirty="0" smtClean="0">
                <a:latin typeface="Calibri" pitchFamily="34" charset="0"/>
                <a:cs typeface="Calibri" pitchFamily="34" charset="0"/>
              </a:rPr>
              <a:t>persona con il contesto</a:t>
            </a:r>
            <a:r>
              <a:rPr lang="it-IT" sz="2000" dirty="0" smtClean="0">
                <a:latin typeface="Calibri" pitchFamily="34" charset="0"/>
                <a:cs typeface="Calibri" pitchFamily="34" charset="0"/>
              </a:rPr>
              <a:t>. Un contesto in continuo cambiamento ed evoluzione (</a:t>
            </a:r>
            <a:r>
              <a:rPr lang="it-IT" sz="2000" dirty="0" err="1" smtClean="0">
                <a:latin typeface="Calibri" pitchFamily="34" charset="0"/>
                <a:cs typeface="Calibri" pitchFamily="34" charset="0"/>
              </a:rPr>
              <a:t>Hung</a:t>
            </a:r>
            <a:r>
              <a:rPr lang="it-IT" sz="2000" dirty="0" smtClean="0">
                <a:latin typeface="Calibri" pitchFamily="34" charset="0"/>
                <a:cs typeface="Calibri" pitchFamily="34" charset="0"/>
              </a:rPr>
              <a:t>, </a:t>
            </a:r>
            <a:r>
              <a:rPr lang="it-IT" sz="2000" dirty="0" err="1" smtClean="0">
                <a:latin typeface="Calibri" pitchFamily="34" charset="0"/>
                <a:cs typeface="Calibri" pitchFamily="34" charset="0"/>
              </a:rPr>
              <a:t>Jamaludin</a:t>
            </a:r>
            <a:r>
              <a:rPr lang="it-IT" sz="2000" dirty="0" smtClean="0">
                <a:latin typeface="Calibri" pitchFamily="34" charset="0"/>
                <a:cs typeface="Calibri" pitchFamily="34" charset="0"/>
              </a:rPr>
              <a:t>, </a:t>
            </a:r>
            <a:r>
              <a:rPr lang="it-IT" sz="2000" dirty="0" err="1" smtClean="0">
                <a:latin typeface="Calibri" pitchFamily="34" charset="0"/>
                <a:cs typeface="Calibri" pitchFamily="34" charset="0"/>
              </a:rPr>
              <a:t>Chen</a:t>
            </a:r>
            <a:r>
              <a:rPr lang="it-IT" sz="2000" dirty="0" smtClean="0">
                <a:latin typeface="Calibri" pitchFamily="34" charset="0"/>
                <a:cs typeface="Calibri" pitchFamily="34" charset="0"/>
              </a:rPr>
              <a:t>,2010</a:t>
            </a:r>
            <a:r>
              <a:rPr lang="it-IT" sz="2000" dirty="0" smtClean="0">
                <a:latin typeface="Calibri" pitchFamily="34" charset="0"/>
                <a:cs typeface="Calibri" pitchFamily="34" charset="0"/>
              </a:rPr>
              <a:t>).</a:t>
            </a:r>
          </a:p>
          <a:p>
            <a:pPr lvl="0" fontAlgn="base">
              <a:spcBef>
                <a:spcPct val="0"/>
              </a:spcBef>
              <a:spcAft>
                <a:spcPct val="0"/>
              </a:spcAft>
            </a:pPr>
            <a:r>
              <a:rPr lang="it-IT" sz="2000" dirty="0" smtClean="0">
                <a:latin typeface="Calibri" pitchFamily="34" charset="0"/>
                <a:ea typeface="Calibri" pitchFamily="34" charset="0"/>
                <a:cs typeface="TimesNewRomanPSMT" charset="0"/>
              </a:rPr>
              <a:t>La </a:t>
            </a:r>
            <a:r>
              <a:rPr lang="it-IT" sz="2000" dirty="0" smtClean="0">
                <a:latin typeface="Calibri" pitchFamily="34" charset="0"/>
                <a:ea typeface="Calibri" pitchFamily="34" charset="0"/>
                <a:cs typeface="TimesNewRomanPSMT" charset="0"/>
              </a:rPr>
              <a:t>valutazione implica l’esistenza di un progetto, di obiettivi e di mete </a:t>
            </a:r>
            <a:r>
              <a:rPr lang="it-IT" sz="2000" dirty="0" smtClean="0">
                <a:latin typeface="Calibri" pitchFamily="34" charset="0"/>
                <a:ea typeface="Calibri" pitchFamily="34" charset="0"/>
                <a:cs typeface="TimesNewRomanPSMT" charset="0"/>
              </a:rPr>
              <a:t>che</a:t>
            </a:r>
            <a:r>
              <a:rPr lang="it-IT" sz="1800" dirty="0" smtClean="0">
                <a:solidFill>
                  <a:schemeClr val="tx1"/>
                </a:solidFill>
                <a:latin typeface="Arial" pitchFamily="34" charset="0"/>
                <a:ea typeface="Calibri" pitchFamily="34" charset="0"/>
                <a:cs typeface="Arial" pitchFamily="34" charset="0"/>
              </a:rPr>
              <a:t> </a:t>
            </a:r>
            <a:r>
              <a:rPr lang="it-IT" sz="2000" dirty="0" smtClean="0">
                <a:latin typeface="Calibri" pitchFamily="34" charset="0"/>
                <a:ea typeface="Calibri" pitchFamily="34" charset="0"/>
                <a:cs typeface="TimesNewRomanPSMT" charset="0"/>
              </a:rPr>
              <a:t>sono </a:t>
            </a:r>
            <a:r>
              <a:rPr lang="it-IT" sz="2000" dirty="0" smtClean="0">
                <a:latin typeface="Calibri" pitchFamily="34" charset="0"/>
                <a:ea typeface="Calibri" pitchFamily="34" charset="0"/>
                <a:cs typeface="TimesNewRomanPSMT" charset="0"/>
              </a:rPr>
              <a:t>state fissate e che devono, esse stesse, essere </a:t>
            </a:r>
            <a:r>
              <a:rPr lang="it-IT" sz="2000" dirty="0" smtClean="0">
                <a:latin typeface="Calibri" pitchFamily="34" charset="0"/>
                <a:ea typeface="Calibri" pitchFamily="34" charset="0"/>
                <a:cs typeface="TimesNewRomanPSMT" charset="0"/>
              </a:rPr>
              <a:t>verificate.</a:t>
            </a:r>
            <a:endParaRPr lang="it-IT" sz="2000" dirty="0" smtClean="0">
              <a:latin typeface="Calibri" pitchFamily="34" charset="0"/>
              <a:cs typeface="Calibri" pitchFamily="34" charset="0"/>
            </a:endParaRPr>
          </a:p>
          <a:p>
            <a:pPr>
              <a:lnSpc>
                <a:spcPct val="150000"/>
              </a:lnSpc>
              <a:buFont typeface="Arial" pitchFamily="34" charset="0"/>
              <a:buChar char="•"/>
            </a:pPr>
            <a:endParaRPr lang="it-IT" sz="2000" dirty="0" smtClean="0"/>
          </a:p>
          <a:p>
            <a:pPr>
              <a:buFont typeface="Arial" pitchFamily="34" charset="0"/>
              <a:buChar char="•"/>
            </a:pPr>
            <a:endParaRPr lang="it-IT" sz="2000" dirty="0" smtClean="0"/>
          </a:p>
          <a:p>
            <a:pPr algn="ctr"/>
            <a:endParaRPr lang="it-IT" sz="2000" b="1" dirty="0"/>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767408" y="1484784"/>
            <a:ext cx="10585176" cy="3077766"/>
          </a:xfrm>
          <a:prstGeom prst="rect">
            <a:avLst/>
          </a:prstGeom>
        </p:spPr>
        <p:txBody>
          <a:bodyPr wrap="square">
            <a:spAutoFit/>
          </a:bodyPr>
          <a:lstStyle/>
          <a:p>
            <a:pPr algn="ctr"/>
            <a:r>
              <a:rPr lang="it-IT" dirty="0" smtClean="0"/>
              <a:t> </a:t>
            </a:r>
            <a:r>
              <a:rPr lang="it-IT" sz="2800" b="1" dirty="0" smtClean="0">
                <a:latin typeface="Calibri" pitchFamily="34" charset="0"/>
                <a:cs typeface="Calibri" pitchFamily="34" charset="0"/>
              </a:rPr>
              <a:t>Progettare con </a:t>
            </a:r>
            <a:r>
              <a:rPr lang="it-IT" sz="2800" b="1" dirty="0" err="1" smtClean="0">
                <a:latin typeface="Calibri" pitchFamily="34" charset="0"/>
                <a:cs typeface="Calibri" pitchFamily="34" charset="0"/>
              </a:rPr>
              <a:t>eTwinning</a:t>
            </a:r>
            <a:endParaRPr lang="it-IT" sz="2800" b="1" dirty="0" smtClean="0">
              <a:latin typeface="Calibri" pitchFamily="34" charset="0"/>
              <a:cs typeface="Calibri" pitchFamily="34" charset="0"/>
            </a:endParaRPr>
          </a:p>
          <a:p>
            <a:pPr algn="ctr"/>
            <a:endParaRPr lang="it-IT" sz="2400" b="1" dirty="0" smtClean="0">
              <a:latin typeface="Calibri" pitchFamily="34" charset="0"/>
              <a:cs typeface="Calibri" pitchFamily="34" charset="0"/>
            </a:endParaRPr>
          </a:p>
          <a:p>
            <a:pPr algn="ctr"/>
            <a:r>
              <a:rPr lang="it-IT" sz="2400" b="1" dirty="0" smtClean="0">
                <a:latin typeface="Calibri" pitchFamily="34" charset="0"/>
                <a:cs typeface="Calibri" pitchFamily="34" charset="0"/>
              </a:rPr>
              <a:t>Facile, motivante, divertente!</a:t>
            </a:r>
          </a:p>
          <a:p>
            <a:pPr algn="ctr"/>
            <a:endParaRPr lang="it-IT" sz="2400" b="1" dirty="0" smtClean="0">
              <a:latin typeface="Calibri" pitchFamily="34" charset="0"/>
              <a:cs typeface="Calibri" pitchFamily="34" charset="0"/>
            </a:endParaRPr>
          </a:p>
          <a:p>
            <a:pPr algn="ctr"/>
            <a:endParaRPr lang="it-IT" sz="2400" b="1" dirty="0" smtClean="0">
              <a:latin typeface="Calibri" pitchFamily="34" charset="0"/>
              <a:cs typeface="Calibri" pitchFamily="34" charset="0"/>
            </a:endParaRPr>
          </a:p>
          <a:p>
            <a:pPr>
              <a:lnSpc>
                <a:spcPct val="150000"/>
              </a:lnSpc>
              <a:buFont typeface="Arial" pitchFamily="34" charset="0"/>
              <a:buChar char="•"/>
            </a:pPr>
            <a:endParaRPr lang="it-IT" sz="2000" dirty="0" smtClean="0"/>
          </a:p>
          <a:p>
            <a:pPr>
              <a:buFont typeface="Arial" pitchFamily="34" charset="0"/>
              <a:buChar char="•"/>
            </a:pPr>
            <a:endParaRPr lang="it-IT" sz="2000" dirty="0" smtClean="0"/>
          </a:p>
          <a:p>
            <a:pPr algn="ctr"/>
            <a:endParaRPr lang="it-IT" sz="2000" b="1" dirty="0"/>
          </a:p>
        </p:txBody>
      </p:sp>
      <p:sp>
        <p:nvSpPr>
          <p:cNvPr id="28674" name="Rectangle 2"/>
          <p:cNvSpPr>
            <a:spLocks noChangeArrowheads="1"/>
          </p:cNvSpPr>
          <p:nvPr/>
        </p:nvSpPr>
        <p:spPr bwMode="auto">
          <a:xfrm>
            <a:off x="0" y="90100"/>
            <a:ext cx="21993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Calibri" pitchFamily="34" charset="0"/>
                <a:ea typeface="Calibri" pitchFamily="34" charset="0"/>
                <a:cs typeface="TimesNewRomanPSMT" charset="0"/>
              </a:rPr>
              <a:t>l</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6" name="Rettangolo 5"/>
          <p:cNvSpPr/>
          <p:nvPr/>
        </p:nvSpPr>
        <p:spPr>
          <a:xfrm>
            <a:off x="1271464" y="1628800"/>
            <a:ext cx="9505056" cy="2062103"/>
          </a:xfrm>
          <a:prstGeom prst="rect">
            <a:avLst/>
          </a:prstGeom>
        </p:spPr>
        <p:txBody>
          <a:bodyPr wrap="square">
            <a:spAutoFit/>
          </a:bodyPr>
          <a:lstStyle/>
          <a:p>
            <a:pPr algn="ctr"/>
            <a:endParaRPr lang="it-IT" sz="3200" b="1" u="sng" dirty="0" smtClean="0">
              <a:solidFill>
                <a:srgbClr val="00B0F0"/>
              </a:solidFill>
              <a:effectLst>
                <a:outerShdw blurRad="38100" dist="38100" dir="2700000" algn="tl">
                  <a:srgbClr val="000000">
                    <a:alpha val="43137"/>
                  </a:srgbClr>
                </a:outerShdw>
              </a:effectLst>
            </a:endParaRPr>
          </a:p>
          <a:p>
            <a:pPr algn="ctr"/>
            <a:r>
              <a:rPr lang="it-IT" sz="3200" b="1" dirty="0" smtClean="0">
                <a:latin typeface="Calibri" pitchFamily="34" charset="0"/>
                <a:cs typeface="Calibri" pitchFamily="34" charset="0"/>
              </a:rPr>
              <a:t>“L’educazione nell’era digitale non deve porre al centro la tecnologia, ma i nuovi modelli di interazione didattica che la utilizzano” pag. 28 del PNSD</a:t>
            </a:r>
            <a:endParaRPr lang="it-IT" sz="3200" b="1" dirty="0">
              <a:latin typeface="Calibri" pitchFamily="34" charset="0"/>
              <a:cs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767408" y="1484784"/>
            <a:ext cx="11017224" cy="307777"/>
          </a:xfrm>
          <a:prstGeom prst="rect">
            <a:avLst/>
          </a:prstGeom>
        </p:spPr>
        <p:txBody>
          <a:bodyPr wrap="square">
            <a:spAutoFit/>
          </a:bodyPr>
          <a:lstStyle/>
          <a:p>
            <a:pPr algn="ctr"/>
            <a:r>
              <a:rPr lang="it-IT" dirty="0" smtClean="0"/>
              <a:t> </a:t>
            </a:r>
            <a:endParaRPr lang="it-IT" dirty="0"/>
          </a:p>
        </p:txBody>
      </p:sp>
      <p:sp>
        <p:nvSpPr>
          <p:cNvPr id="10" name="Rettangolo 9"/>
          <p:cNvSpPr/>
          <p:nvPr/>
        </p:nvSpPr>
        <p:spPr>
          <a:xfrm>
            <a:off x="767408" y="1412776"/>
            <a:ext cx="10945216" cy="5463034"/>
          </a:xfrm>
          <a:prstGeom prst="rect">
            <a:avLst/>
          </a:prstGeom>
        </p:spPr>
        <p:txBody>
          <a:bodyPr wrap="square">
            <a:spAutoFit/>
          </a:bodyPr>
          <a:lstStyle/>
          <a:p>
            <a:r>
              <a:rPr lang="it-IT" sz="1100" dirty="0" smtClean="0"/>
              <a:t>“</a:t>
            </a:r>
          </a:p>
          <a:p>
            <a:pPr algn="ctr"/>
            <a:r>
              <a:rPr lang="it-IT" sz="2000" b="1" dirty="0" smtClean="0">
                <a:latin typeface="Calibri" pitchFamily="34" charset="0"/>
                <a:cs typeface="Calibri" pitchFamily="34" charset="0"/>
              </a:rPr>
              <a:t>Perché non realizzare un progetto </a:t>
            </a:r>
            <a:r>
              <a:rPr lang="it-IT" sz="2000" b="1" dirty="0" err="1" smtClean="0">
                <a:latin typeface="Calibri" pitchFamily="34" charset="0"/>
                <a:cs typeface="Calibri" pitchFamily="34" charset="0"/>
              </a:rPr>
              <a:t>eTwinning</a:t>
            </a:r>
            <a:r>
              <a:rPr lang="it-IT" sz="2000" b="1" dirty="0" smtClean="0">
                <a:latin typeface="Calibri" pitchFamily="34" charset="0"/>
                <a:cs typeface="Calibri" pitchFamily="34" charset="0"/>
              </a:rPr>
              <a:t> attraverso il metodo “Lepida Scuola”?</a:t>
            </a:r>
          </a:p>
          <a:p>
            <a:pPr algn="ctr"/>
            <a:r>
              <a:rPr lang="it-IT" sz="2000" b="1" dirty="0" smtClean="0">
                <a:latin typeface="Calibri" pitchFamily="34" charset="0"/>
                <a:cs typeface="Calibri" pitchFamily="34" charset="0"/>
              </a:rPr>
              <a:t>Il </a:t>
            </a:r>
            <a:r>
              <a:rPr lang="it-IT" sz="2000" b="1" dirty="0" smtClean="0">
                <a:latin typeface="Calibri" pitchFamily="34" charset="0"/>
                <a:cs typeface="Calibri" pitchFamily="34" charset="0"/>
              </a:rPr>
              <a:t>Project </a:t>
            </a:r>
            <a:r>
              <a:rPr lang="it-IT" sz="2000" b="1" dirty="0" err="1" smtClean="0">
                <a:latin typeface="Calibri" pitchFamily="34" charset="0"/>
                <a:cs typeface="Calibri" pitchFamily="34" charset="0"/>
              </a:rPr>
              <a:t>Based</a:t>
            </a:r>
            <a:r>
              <a:rPr lang="it-IT" sz="2000" b="1" dirty="0" smtClean="0">
                <a:latin typeface="Calibri" pitchFamily="34" charset="0"/>
                <a:cs typeface="Calibri" pitchFamily="34" charset="0"/>
              </a:rPr>
              <a:t> </a:t>
            </a:r>
            <a:r>
              <a:rPr lang="it-IT" sz="2000" b="1" dirty="0" err="1" smtClean="0">
                <a:latin typeface="Calibri" pitchFamily="34" charset="0"/>
                <a:cs typeface="Calibri" pitchFamily="34" charset="0"/>
              </a:rPr>
              <a:t>Learning</a:t>
            </a:r>
            <a:r>
              <a:rPr lang="it-IT" sz="2000" b="1" dirty="0" smtClean="0">
                <a:latin typeface="Calibri" pitchFamily="34" charset="0"/>
                <a:cs typeface="Calibri" pitchFamily="34" charset="0"/>
              </a:rPr>
              <a:t> (PBL)</a:t>
            </a:r>
          </a:p>
          <a:p>
            <a:pPr algn="ctr"/>
            <a:endParaRPr lang="it-IT" sz="1800" b="1" dirty="0" smtClean="0">
              <a:effectLst>
                <a:outerShdw blurRad="38100" dist="38100" dir="2700000" algn="tl">
                  <a:srgbClr val="000000">
                    <a:alpha val="43137"/>
                  </a:srgbClr>
                </a:outerShdw>
              </a:effectLst>
            </a:endParaRPr>
          </a:p>
          <a:p>
            <a:r>
              <a:rPr lang="it-IT" sz="1800" b="1" dirty="0" smtClean="0">
                <a:effectLst>
                  <a:outerShdw blurRad="38100" dist="38100" dir="2700000" algn="tl">
                    <a:srgbClr val="000000">
                      <a:alpha val="43137"/>
                    </a:srgbClr>
                  </a:outerShdw>
                </a:effectLst>
              </a:rPr>
              <a:t>Enzo </a:t>
            </a:r>
            <a:r>
              <a:rPr lang="it-IT" sz="1800" b="1" dirty="0" smtClean="0">
                <a:effectLst>
                  <a:outerShdw blurRad="38100" dist="38100" dir="2700000" algn="tl">
                    <a:srgbClr val="000000">
                      <a:alpha val="43137"/>
                    </a:srgbClr>
                  </a:outerShdw>
                </a:effectLst>
              </a:rPr>
              <a:t>Zecchi</a:t>
            </a:r>
            <a:r>
              <a:rPr lang="it-IT" sz="1800" dirty="0" smtClean="0"/>
              <a:t>  </a:t>
            </a:r>
            <a:r>
              <a:rPr lang="it-IT" sz="1800" b="1" dirty="0" smtClean="0"/>
              <a:t>ATTIVITA’ </a:t>
            </a:r>
            <a:r>
              <a:rPr lang="it-IT" sz="1800" b="1" dirty="0" err="1" smtClean="0"/>
              <a:t>DI</a:t>
            </a:r>
            <a:r>
              <a:rPr lang="it-IT" sz="1800" b="1" dirty="0" smtClean="0"/>
              <a:t>  PROJECT BASED LEARNING (PBL) ATTRAVERSO IL METODO  “LEPIDA SCUOLA” </a:t>
            </a:r>
            <a:r>
              <a:rPr lang="it-IT" sz="1800" b="1" dirty="0" smtClean="0"/>
              <a:t>Vademecum essenziale </a:t>
            </a:r>
          </a:p>
          <a:p>
            <a:endParaRPr lang="it-IT" sz="1800" dirty="0" smtClean="0"/>
          </a:p>
          <a:p>
            <a:r>
              <a:rPr lang="it-IT" sz="1800" dirty="0" smtClean="0"/>
              <a:t>“la didattica per progetti, metodica d’elezione per favorire lo sviluppo delle competenze del 21° secolo. (…) Quando parliamo di Project </a:t>
            </a:r>
            <a:r>
              <a:rPr lang="it-IT" sz="1800" dirty="0" err="1" smtClean="0"/>
              <a:t>Based</a:t>
            </a:r>
            <a:r>
              <a:rPr lang="it-IT" sz="1800" dirty="0" smtClean="0"/>
              <a:t> </a:t>
            </a:r>
            <a:r>
              <a:rPr lang="it-IT" sz="1800" dirty="0" err="1" smtClean="0"/>
              <a:t>Learning</a:t>
            </a:r>
            <a:r>
              <a:rPr lang="it-IT" sz="1800" dirty="0" smtClean="0"/>
              <a:t>, ci riferiamo a progetti caratterizzati da un ciclo di vita che si sviluppa in quattro fasi: </a:t>
            </a:r>
          </a:p>
          <a:p>
            <a:pPr marL="228600" indent="-228600">
              <a:buFont typeface="+mj-lt"/>
              <a:buAutoNum type="arabicPeriod"/>
            </a:pPr>
            <a:r>
              <a:rPr lang="it-IT" sz="1800" dirty="0" smtClean="0"/>
              <a:t>Ideazione, </a:t>
            </a:r>
          </a:p>
          <a:p>
            <a:pPr marL="228600" indent="-228600">
              <a:buFont typeface="+mj-lt"/>
              <a:buAutoNum type="arabicPeriod"/>
            </a:pPr>
            <a:r>
              <a:rPr lang="it-IT" sz="1800" dirty="0" smtClean="0"/>
              <a:t>Pianificazione, </a:t>
            </a:r>
          </a:p>
          <a:p>
            <a:pPr marL="228600" indent="-228600">
              <a:buFont typeface="+mj-lt"/>
              <a:buAutoNum type="arabicPeriod"/>
            </a:pPr>
            <a:r>
              <a:rPr lang="it-IT" sz="1800" dirty="0" smtClean="0"/>
              <a:t>Esecuzione,</a:t>
            </a:r>
          </a:p>
          <a:p>
            <a:pPr marL="228600" indent="-228600">
              <a:buFont typeface="+mj-lt"/>
              <a:buAutoNum type="arabicPeriod"/>
            </a:pPr>
            <a:r>
              <a:rPr lang="it-IT" sz="1800" dirty="0" smtClean="0"/>
              <a:t>Chiusura.</a:t>
            </a:r>
          </a:p>
          <a:p>
            <a:r>
              <a:rPr lang="it-IT" sz="1800" dirty="0" smtClean="0"/>
              <a:t>. Con il metodo Lepida Scuola si propone un percorso strutturato e significativo per sviluppare tali fasi. Il metodo non è confinato allo svolgimento di progetti ma vale anche nel caso di attività semplici. Anche per esse è opportuno educare i ragazzi ad un metodo: pensare prima di fare, organizzarsi, fare e riflettere sugli esiti dell’azione.</a:t>
            </a:r>
            <a:r>
              <a:rPr lang="it-IT" sz="1100" dirty="0" smtClean="0"/>
              <a:t> </a:t>
            </a:r>
          </a:p>
          <a:p>
            <a:endParaRPr lang="it-IT" dirty="0" smtClean="0"/>
          </a:p>
          <a:p>
            <a:endParaRPr lang="it-IT" dirty="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pic>
        <p:nvPicPr>
          <p:cNvPr id="1026" name="Picture 2" descr="C:\Users\Perlina\Desktop\USR Calabria\Logo_USR.png"/>
          <p:cNvPicPr>
            <a:picLocks noChangeAspect="1" noChangeArrowheads="1"/>
          </p:cNvPicPr>
          <p:nvPr/>
        </p:nvPicPr>
        <p:blipFill>
          <a:blip r:embed="rId4"/>
          <a:srcRect/>
          <a:stretch>
            <a:fillRect/>
          </a:stretch>
        </p:blipFill>
        <p:spPr bwMode="auto">
          <a:xfrm>
            <a:off x="5591944" y="0"/>
            <a:ext cx="962025" cy="1143000"/>
          </a:xfrm>
          <a:prstGeom prst="rect">
            <a:avLst/>
          </a:prstGeom>
          <a:noFill/>
        </p:spPr>
      </p:pic>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7" name="Rettangolo 6"/>
          <p:cNvSpPr/>
          <p:nvPr/>
        </p:nvSpPr>
        <p:spPr>
          <a:xfrm>
            <a:off x="767408" y="1484784"/>
            <a:ext cx="11017224" cy="307777"/>
          </a:xfrm>
          <a:prstGeom prst="rect">
            <a:avLst/>
          </a:prstGeom>
        </p:spPr>
        <p:txBody>
          <a:bodyPr wrap="square">
            <a:spAutoFit/>
          </a:bodyPr>
          <a:lstStyle/>
          <a:p>
            <a:pPr algn="ctr"/>
            <a:r>
              <a:rPr lang="it-IT" dirty="0" smtClean="0"/>
              <a:t> </a:t>
            </a:r>
            <a:endParaRPr lang="it-IT" dirty="0"/>
          </a:p>
        </p:txBody>
      </p:sp>
      <p:sp>
        <p:nvSpPr>
          <p:cNvPr id="8" name="Rettangolo 7"/>
          <p:cNvSpPr/>
          <p:nvPr/>
        </p:nvSpPr>
        <p:spPr>
          <a:xfrm>
            <a:off x="767408" y="1412776"/>
            <a:ext cx="10873208" cy="307777"/>
          </a:xfrm>
          <a:prstGeom prst="rect">
            <a:avLst/>
          </a:prstGeom>
        </p:spPr>
        <p:txBody>
          <a:bodyPr wrap="square">
            <a:spAutoFit/>
          </a:bodyPr>
          <a:lstStyle/>
          <a:p>
            <a:r>
              <a:rPr lang="it-IT" dirty="0" smtClean="0"/>
              <a:t> </a:t>
            </a:r>
            <a:endParaRPr lang="it-IT" dirty="0"/>
          </a:p>
        </p:txBody>
      </p:sp>
      <p:pic>
        <p:nvPicPr>
          <p:cNvPr id="11" name="Immagine 10" descr="PBL.png"/>
          <p:cNvPicPr>
            <a:picLocks noChangeAspect="1"/>
          </p:cNvPicPr>
          <p:nvPr/>
        </p:nvPicPr>
        <p:blipFill>
          <a:blip r:embed="rId5"/>
          <a:stretch>
            <a:fillRect/>
          </a:stretch>
        </p:blipFill>
        <p:spPr>
          <a:xfrm>
            <a:off x="0" y="1673"/>
            <a:ext cx="12192000" cy="6854653"/>
          </a:xfrm>
          <a:prstGeom prst="rect">
            <a:avLst/>
          </a:prstGeom>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271464" y="1412776"/>
            <a:ext cx="9217024" cy="830997"/>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2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dirty="0" smtClean="0"/>
          </a:p>
        </p:txBody>
      </p:sp>
      <p:sp>
        <p:nvSpPr>
          <p:cNvPr id="6" name="CasellaDiTesto 5"/>
          <p:cNvSpPr txBox="1"/>
          <p:nvPr/>
        </p:nvSpPr>
        <p:spPr>
          <a:xfrm>
            <a:off x="2135560" y="1196752"/>
            <a:ext cx="9505056" cy="2523768"/>
          </a:xfrm>
          <a:prstGeom prst="rect">
            <a:avLst/>
          </a:prstGeom>
          <a:noFill/>
        </p:spPr>
        <p:txBody>
          <a:bodyPr wrap="square" rtlCol="0">
            <a:spAutoFit/>
          </a:bodyPr>
          <a:lstStyle/>
          <a:p>
            <a:pPr algn="ctr"/>
            <a:r>
              <a:rPr lang="it-IT" sz="1600" b="1" dirty="0" smtClean="0"/>
              <a:t>Come procedere per la valutazione delle competenze?</a:t>
            </a:r>
          </a:p>
          <a:p>
            <a:pPr algn="ctr"/>
            <a:r>
              <a:rPr lang="it-IT" sz="1600" b="1" dirty="0" smtClean="0"/>
              <a:t>Le </a:t>
            </a:r>
            <a:r>
              <a:rPr lang="it-IT" sz="1600" b="1" dirty="0" err="1" smtClean="0"/>
              <a:t>rubric*</a:t>
            </a:r>
            <a:r>
              <a:rPr lang="it-IT" sz="1600" b="1" dirty="0" smtClean="0"/>
              <a:t> di Enzo Zecchi (</a:t>
            </a:r>
            <a:r>
              <a:rPr lang="it-IT" sz="1200" b="1" u="sng" dirty="0" smtClean="0"/>
              <a:t>usa il termine </a:t>
            </a:r>
            <a:r>
              <a:rPr lang="it-IT" sz="1200" b="1" u="sng" dirty="0" err="1" smtClean="0"/>
              <a:t>rubric</a:t>
            </a:r>
            <a:r>
              <a:rPr lang="it-IT" sz="1200" b="1" u="sng" dirty="0" smtClean="0"/>
              <a:t> come insieme di norme per valutare una</a:t>
            </a:r>
            <a:r>
              <a:rPr lang="it-IT" sz="1600" b="1" u="sng" dirty="0" smtClean="0"/>
              <a:t> </a:t>
            </a:r>
            <a:r>
              <a:rPr lang="it-IT" sz="1200" b="1" u="sng" dirty="0" smtClean="0"/>
              <a:t>prestazione)</a:t>
            </a:r>
            <a:r>
              <a:rPr lang="it-IT" sz="1600" b="1" u="sng" dirty="0" smtClean="0"/>
              <a:t>.</a:t>
            </a:r>
            <a:endParaRPr lang="it-IT" sz="1600" b="1" dirty="0" smtClean="0"/>
          </a:p>
          <a:p>
            <a:pPr algn="ctr"/>
            <a:endParaRPr lang="it-IT" sz="1600" b="1" dirty="0" smtClean="0"/>
          </a:p>
          <a:p>
            <a:pPr algn="ctr"/>
            <a:endParaRPr lang="it-IT" sz="1600" b="1" dirty="0" smtClean="0"/>
          </a:p>
          <a:p>
            <a:pPr algn="ctr"/>
            <a:r>
              <a:rPr lang="it-IT" sz="1600" b="1" dirty="0" smtClean="0"/>
              <a:t>*</a:t>
            </a:r>
          </a:p>
          <a:p>
            <a:pPr algn="ctr"/>
            <a:endParaRPr lang="it-IT" sz="1600" b="1" dirty="0" smtClean="0"/>
          </a:p>
          <a:p>
            <a:pPr algn="ctr"/>
            <a:endParaRPr lang="it-IT" sz="1600" b="1" dirty="0" smtClean="0"/>
          </a:p>
          <a:p>
            <a:pPr algn="ctr"/>
            <a:endParaRPr lang="it-IT" sz="1600" b="1" dirty="0" smtClean="0"/>
          </a:p>
          <a:p>
            <a:pPr algn="ctr"/>
            <a:endParaRPr lang="it-IT" dirty="0" smtClean="0"/>
          </a:p>
          <a:p>
            <a:pPr algn="ctr"/>
            <a:r>
              <a:rPr lang="it-IT" sz="1600" b="1" dirty="0" smtClean="0"/>
              <a:t>Le </a:t>
            </a:r>
            <a:r>
              <a:rPr lang="it-IT" sz="1600" b="1" dirty="0" err="1" smtClean="0"/>
              <a:t>rubric</a:t>
            </a:r>
            <a:r>
              <a:rPr lang="it-IT" sz="1600" b="1" dirty="0" smtClean="0"/>
              <a:t> di Enzo Zecchi</a:t>
            </a:r>
            <a:endParaRPr lang="it-IT" sz="1600" b="1" dirty="0"/>
          </a:p>
        </p:txBody>
      </p:sp>
      <p:sp>
        <p:nvSpPr>
          <p:cNvPr id="9218"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Rubrica per la valutazione di una pre</a:t>
            </a:r>
            <a:r>
              <a:rPr kumimoji="0" lang="it-IT" sz="1600" b="0" i="0" u="sng" strike="noStrike" cap="none" normalizeH="0" baseline="0" smtClean="0">
                <a:ln>
                  <a:noFill/>
                </a:ln>
                <a:solidFill>
                  <a:schemeClr val="tx1"/>
                </a:solidFill>
                <a:effectLst/>
                <a:latin typeface="Arial" pitchFamily="34" charset="0"/>
                <a:ea typeface="Calibri" pitchFamily="34" charset="0"/>
                <a:cs typeface="Times New Roman" pitchFamily="18" charset="0"/>
              </a:rPr>
              <a:t>sentazione multimediale</a:t>
            </a:r>
            <a:endParaRPr kumimoji="0" lang="it-IT"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7" name="Immagine 3"/>
          <p:cNvPicPr>
            <a:picLocks noChangeAspect="1" noChangeArrowheads="1"/>
          </p:cNvPicPr>
          <p:nvPr/>
        </p:nvPicPr>
        <p:blipFill>
          <a:blip r:embed="rId4"/>
          <a:srcRect/>
          <a:stretch>
            <a:fillRect/>
          </a:stretch>
        </p:blipFill>
        <p:spPr bwMode="auto">
          <a:xfrm>
            <a:off x="0" y="1772816"/>
            <a:ext cx="12192000" cy="10492531"/>
          </a:xfrm>
          <a:prstGeom prst="rect">
            <a:avLst/>
          </a:prstGeom>
          <a:noFill/>
        </p:spPr>
      </p:pic>
      <p:sp>
        <p:nvSpPr>
          <p:cNvPr id="9219" name="Rectangle 3"/>
          <p:cNvSpPr>
            <a:spLocks noChangeArrowheads="1"/>
          </p:cNvSpPr>
          <p:nvPr/>
        </p:nvSpPr>
        <p:spPr bwMode="auto">
          <a:xfrm>
            <a:off x="0" y="1199197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idx="11"/>
          </p:nvPr>
        </p:nvSpPr>
        <p:spPr/>
        <p:txBody>
          <a:bodyPr/>
          <a:lstStyle/>
          <a:p>
            <a:r>
              <a:rPr lang="it-IT" smtClean="0"/>
              <a:t>USR CALABRIA</a:t>
            </a:r>
            <a:endParaRPr lang="it-IT"/>
          </a:p>
        </p:txBody>
      </p:sp>
      <p:pic>
        <p:nvPicPr>
          <p:cNvPr id="43010" name="Picture 2"/>
          <p:cNvPicPr>
            <a:picLocks noChangeAspect="1" noChangeArrowheads="1"/>
          </p:cNvPicPr>
          <p:nvPr/>
        </p:nvPicPr>
        <p:blipFill>
          <a:blip r:embed="rId2"/>
          <a:srcRect/>
          <a:stretch>
            <a:fillRect/>
          </a:stretch>
        </p:blipFill>
        <p:spPr bwMode="auto">
          <a:xfrm>
            <a:off x="479376" y="561975"/>
            <a:ext cx="11449272" cy="57340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idx="11"/>
          </p:nvPr>
        </p:nvSpPr>
        <p:spPr/>
        <p:txBody>
          <a:bodyPr/>
          <a:lstStyle/>
          <a:p>
            <a:r>
              <a:rPr lang="it-IT" smtClean="0"/>
              <a:t>USR CALABRIA</a:t>
            </a:r>
            <a:endParaRPr lang="it-IT"/>
          </a:p>
        </p:txBody>
      </p:sp>
      <p:graphicFrame>
        <p:nvGraphicFramePr>
          <p:cNvPr id="4" name="Tabella 3"/>
          <p:cNvGraphicFramePr>
            <a:graphicFrameLocks noGrp="1"/>
          </p:cNvGraphicFramePr>
          <p:nvPr/>
        </p:nvGraphicFramePr>
        <p:xfrm>
          <a:off x="1631504" y="719666"/>
          <a:ext cx="10009112" cy="5792195"/>
        </p:xfrm>
        <a:graphic>
          <a:graphicData uri="http://schemas.openxmlformats.org/drawingml/2006/table">
            <a:tbl>
              <a:tblPr/>
              <a:tblGrid>
                <a:gridCol w="1014411"/>
                <a:gridCol w="1966275"/>
                <a:gridCol w="2102520"/>
                <a:gridCol w="1929737"/>
                <a:gridCol w="2996169"/>
              </a:tblGrid>
              <a:tr h="289210">
                <a:tc>
                  <a:txBody>
                    <a:bodyPr/>
                    <a:lstStyle/>
                    <a:p>
                      <a:pPr>
                        <a:lnSpc>
                          <a:spcPct val="115000"/>
                        </a:lnSpc>
                        <a:spcAft>
                          <a:spcPts val="1000"/>
                        </a:spcAft>
                      </a:pPr>
                      <a:r>
                        <a:rPr lang="it-IT" sz="800" dirty="0">
                          <a:latin typeface="Calibri"/>
                          <a:ea typeface="Calibri"/>
                          <a:cs typeface="Times New Roman"/>
                        </a:rPr>
                        <a:t> </a:t>
                      </a: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latin typeface="Calibri"/>
                          <a:ea typeface="Calibri"/>
                          <a:cs typeface="Times New Roman"/>
                        </a:rPr>
                        <a:t>Esordiente: </a:t>
                      </a:r>
                      <a:br>
                        <a:rPr lang="it-IT" sz="800" b="1">
                          <a:latin typeface="Calibri"/>
                          <a:ea typeface="Calibri"/>
                          <a:cs typeface="Times New Roman"/>
                        </a:rPr>
                      </a:br>
                      <a:r>
                        <a:rPr lang="it-IT" sz="800" b="1">
                          <a:latin typeface="Calibri"/>
                          <a:ea typeface="Calibri"/>
                          <a:cs typeface="Times New Roman"/>
                        </a:rPr>
                        <a:t>1 punto</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latin typeface="Calibri"/>
                          <a:ea typeface="Calibri"/>
                          <a:cs typeface="Times New Roman"/>
                        </a:rPr>
                        <a:t>Principiante: </a:t>
                      </a:r>
                      <a:br>
                        <a:rPr lang="it-IT" sz="800" b="1">
                          <a:latin typeface="Calibri"/>
                          <a:ea typeface="Calibri"/>
                          <a:cs typeface="Times New Roman"/>
                        </a:rPr>
                      </a:br>
                      <a:r>
                        <a:rPr lang="it-IT" sz="800" b="1">
                          <a:latin typeface="Calibri"/>
                          <a:ea typeface="Calibri"/>
                          <a:cs typeface="Times New Roman"/>
                        </a:rPr>
                        <a:t>2 punti</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latin typeface="Calibri"/>
                          <a:ea typeface="Calibri"/>
                          <a:cs typeface="Times New Roman"/>
                        </a:rPr>
                        <a:t>Medio: 3 punti</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it-IT" sz="800" b="1">
                          <a:latin typeface="Calibri"/>
                          <a:ea typeface="Calibri"/>
                          <a:cs typeface="Times New Roman"/>
                        </a:rPr>
                        <a:t>Esperto:</a:t>
                      </a:r>
                      <a:br>
                        <a:rPr lang="it-IT" sz="800" b="1">
                          <a:latin typeface="Calibri"/>
                          <a:ea typeface="Calibri"/>
                          <a:cs typeface="Times New Roman"/>
                        </a:rPr>
                      </a:br>
                      <a:r>
                        <a:rPr lang="it-IT" sz="800" b="1">
                          <a:latin typeface="Calibri"/>
                          <a:ea typeface="Calibri"/>
                          <a:cs typeface="Times New Roman"/>
                        </a:rPr>
                        <a:t>4 punti</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604">
                <a:tc>
                  <a:txBody>
                    <a:bodyPr/>
                    <a:lstStyle/>
                    <a:p>
                      <a:pPr>
                        <a:lnSpc>
                          <a:spcPct val="115000"/>
                        </a:lnSpc>
                        <a:spcAft>
                          <a:spcPts val="1000"/>
                        </a:spcAft>
                      </a:pPr>
                      <a:r>
                        <a:rPr lang="it-IT" sz="800" b="1">
                          <a:latin typeface="Calibri"/>
                          <a:ea typeface="Calibri"/>
                          <a:cs typeface="Times New Roman"/>
                        </a:rPr>
                        <a:t>CONTENUTO</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presentazione contiene solo poche essenziali informazioni, non organiche e poco attinenti alle richieste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presentazione contiene poche informazioni essenziali, altre superflue e/o ridondanti, ma sostanzialmente attinenti alle richieste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presentazione contiene le informazioni essenziali derivate da più fonti opportunamente citate.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presentazione contiene ampie e documentate i</a:t>
                      </a:r>
                    </a:p>
                    <a:p>
                      <a:pPr>
                        <a:lnSpc>
                          <a:spcPct val="115000"/>
                        </a:lnSpc>
                        <a:spcAft>
                          <a:spcPts val="1000"/>
                        </a:spcAft>
                      </a:pPr>
                      <a:r>
                        <a:rPr lang="it-IT" sz="800">
                          <a:latin typeface="Calibri"/>
                          <a:ea typeface="Calibri"/>
                          <a:cs typeface="Times New Roman"/>
                        </a:rPr>
                        <a:t>nformazioni.</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616">
                <a:tc>
                  <a:txBody>
                    <a:bodyPr/>
                    <a:lstStyle/>
                    <a:p>
                      <a:pPr>
                        <a:lnSpc>
                          <a:spcPct val="115000"/>
                        </a:lnSpc>
                        <a:spcAft>
                          <a:spcPts val="1000"/>
                        </a:spcAft>
                      </a:pPr>
                      <a:r>
                        <a:rPr lang="it-IT" sz="800" b="1">
                          <a:latin typeface="Calibri"/>
                          <a:ea typeface="Calibri"/>
                          <a:cs typeface="Times New Roman"/>
                        </a:rPr>
                        <a:t>REQUISITI TECNICI DELLA PRESENTAZIONE</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parte grafica della presentazione è scarsa e inadeguata allo scopo; non c'è equilibrio fra testo e immagini; la schematizzazione è inesistente e il testo è per lo più discorsivo e sovrabbondante. La lunghezza è eccessiva o troppo ridotta rispetto al tempo a disposizione.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parte grafica della presentazione è di buona qualità e abbastanza adeguata al contesto, ma non c'è equilibrio fra testo e immagini; il testo è per lo più discorsivo e manca di schematizzazione. La lunghezza della presentazione non è ben tarata sul tempo a disposizione.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800">
                          <a:latin typeface="Calibri"/>
                          <a:ea typeface="Calibri"/>
                          <a:cs typeface="Times New Roman"/>
                        </a:rPr>
                        <a:t>La parte grafica della presentazione è adeguata e c'è discreto equilibrio fra testo e immagini; la schematizzazione è buona anche se la leggibilità potrebbe essere migliorata. La lunghezza richiede una certa ristrutturazione del discorso.</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La parte grafica della presentazione è pienamente </a:t>
                      </a:r>
                    </a:p>
                    <a:p>
                      <a:pPr>
                        <a:lnSpc>
                          <a:spcPct val="115000"/>
                        </a:lnSpc>
                        <a:spcAft>
                          <a:spcPts val="0"/>
                        </a:spcAft>
                      </a:pPr>
                      <a:r>
                        <a:rPr lang="it-IT" sz="800">
                          <a:latin typeface="Calibri"/>
                          <a:ea typeface="Calibri"/>
                          <a:cs typeface="Times New Roman"/>
                        </a:rPr>
                        <a:t>adeguata al contesto; c'è ottimo equilibrio fra testo e </a:t>
                      </a:r>
                    </a:p>
                    <a:p>
                      <a:pPr>
                        <a:lnSpc>
                          <a:spcPct val="115000"/>
                        </a:lnSpc>
                        <a:spcAft>
                          <a:spcPts val="0"/>
                        </a:spcAft>
                      </a:pPr>
                      <a:r>
                        <a:rPr lang="it-IT" sz="800">
                          <a:latin typeface="Calibri"/>
                          <a:ea typeface="Calibri"/>
                          <a:cs typeface="Times New Roman"/>
                        </a:rPr>
                        <a:t>immagini; la schematizzazione dei concetti è efficace, </a:t>
                      </a:r>
                    </a:p>
                    <a:p>
                      <a:pPr>
                        <a:lnSpc>
                          <a:spcPct val="115000"/>
                        </a:lnSpc>
                        <a:spcAft>
                          <a:spcPts val="0"/>
                        </a:spcAft>
                      </a:pPr>
                      <a:r>
                        <a:rPr lang="it-IT" sz="800">
                          <a:latin typeface="Calibri"/>
                          <a:ea typeface="Calibri"/>
                          <a:cs typeface="Times New Roman"/>
                        </a:rPr>
                        <a:t>i caratteri sono chiari e di immediata leggibilità.</a:t>
                      </a:r>
                    </a:p>
                    <a:p>
                      <a:pPr>
                        <a:lnSpc>
                          <a:spcPct val="115000"/>
                        </a:lnSpc>
                        <a:spcAft>
                          <a:spcPts val="0"/>
                        </a:spcAft>
                      </a:pPr>
                      <a:r>
                        <a:rPr lang="it-IT" sz="800">
                          <a:latin typeface="Calibri"/>
                          <a:ea typeface="Calibri"/>
                          <a:cs typeface="Times New Roman"/>
                        </a:rPr>
                        <a:t>La lunghezza è adeguata ai tempi.</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9071">
                <a:tc>
                  <a:txBody>
                    <a:bodyPr/>
                    <a:lstStyle/>
                    <a:p>
                      <a:pPr>
                        <a:lnSpc>
                          <a:spcPct val="115000"/>
                        </a:lnSpc>
                        <a:spcAft>
                          <a:spcPts val="1000"/>
                        </a:spcAft>
                      </a:pPr>
                      <a:r>
                        <a:rPr lang="it-IT" sz="800" b="1">
                          <a:latin typeface="Calibri"/>
                          <a:ea typeface="Calibri"/>
                          <a:cs typeface="Times New Roman"/>
                        </a:rPr>
                        <a:t>ESPOSIZIONE</a:t>
                      </a:r>
                      <a:endParaRPr lang="it-IT" sz="800">
                        <a:latin typeface="Calibri"/>
                        <a:ea typeface="Calibri"/>
                        <a:cs typeface="Times New Roman"/>
                      </a:endParaRPr>
                    </a:p>
                    <a:p>
                      <a:pPr>
                        <a:lnSpc>
                          <a:spcPct val="115000"/>
                        </a:lnSpc>
                        <a:spcAft>
                          <a:spcPts val="1000"/>
                        </a:spcAft>
                      </a:pPr>
                      <a:r>
                        <a:rPr lang="it-IT" sz="800" b="1">
                          <a:latin typeface="Calibri"/>
                          <a:ea typeface="Calibri"/>
                          <a:cs typeface="Times New Roman"/>
                        </a:rPr>
                        <a:t>ORALE</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evidenzia grandi difficoltà nel comunicare le idee,  parla troppo piano e pronuncia i termini in modo scorretto perché gli studenti in fondo alla classe possano sentire. Il linguaggio è spesso confuso e l'esposizione è</a:t>
                      </a:r>
                    </a:p>
                    <a:p>
                      <a:pPr>
                        <a:lnSpc>
                          <a:spcPct val="115000"/>
                        </a:lnSpc>
                        <a:spcAft>
                          <a:spcPts val="0"/>
                        </a:spcAft>
                      </a:pPr>
                      <a:r>
                        <a:rPr lang="it-IT" sz="800">
                          <a:latin typeface="Calibri"/>
                          <a:ea typeface="Calibri"/>
                          <a:cs typeface="Times New Roman"/>
                        </a:rPr>
                        <a:t>frammentaria e non segue una struttura logica; la terminologia</a:t>
                      </a:r>
                    </a:p>
                    <a:p>
                      <a:pPr>
                        <a:lnSpc>
                          <a:spcPct val="115000"/>
                        </a:lnSpc>
                        <a:spcAft>
                          <a:spcPts val="0"/>
                        </a:spcAft>
                      </a:pPr>
                      <a:r>
                        <a:rPr lang="it-IT" sz="800">
                          <a:latin typeface="Calibri"/>
                          <a:ea typeface="Calibri"/>
                          <a:cs typeface="Times New Roman"/>
                        </a:rPr>
                        <a:t>specifica non viene utilizzata o è del tutto inadeguata al contesto</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evidenzia alcune difficoltà nella comunicazione delle idee dovute al tono di voce, alla carenza nella preparazione o all’incompletezza del lavoro. Il linguaggio è difficile da comprendere poiché i termini specifici sono inadeguati al contesto e non chiariti o per le</a:t>
                      </a:r>
                    </a:p>
                    <a:p>
                      <a:pPr>
                        <a:lnSpc>
                          <a:spcPct val="115000"/>
                        </a:lnSpc>
                        <a:spcAft>
                          <a:spcPts val="0"/>
                        </a:spcAft>
                      </a:pPr>
                      <a:r>
                        <a:rPr lang="it-IT" sz="800">
                          <a:latin typeface="Calibri"/>
                          <a:ea typeface="Calibri"/>
                          <a:cs typeface="Times New Roman"/>
                        </a:rPr>
                        <a:t>incongruenze che presenta; l'esposizione è frammentata in varie parti tra le quali è difficile</a:t>
                      </a:r>
                    </a:p>
                    <a:p>
                      <a:pPr>
                        <a:lnSpc>
                          <a:spcPct val="115000"/>
                        </a:lnSpc>
                        <a:spcAft>
                          <a:spcPts val="0"/>
                        </a:spcAft>
                      </a:pPr>
                      <a:r>
                        <a:rPr lang="it-IT" sz="800">
                          <a:latin typeface="Calibri"/>
                          <a:ea typeface="Calibri"/>
                          <a:cs typeface="Times New Roman"/>
                        </a:rPr>
                        <a:t>cogliere i collegamenti.</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comunica le idee con un appropriato tono di voce. Il linguaggio, pur essendo ben comprensibile, è, a volte, involuto e prolisso e l'esposizione non è</a:t>
                      </a:r>
                    </a:p>
                    <a:p>
                      <a:pPr>
                        <a:lnSpc>
                          <a:spcPct val="115000"/>
                        </a:lnSpc>
                        <a:spcAft>
                          <a:spcPts val="0"/>
                        </a:spcAft>
                      </a:pPr>
                      <a:r>
                        <a:rPr lang="it-IT" sz="800">
                          <a:latin typeface="Calibri"/>
                          <a:ea typeface="Calibri"/>
                          <a:cs typeface="Times New Roman"/>
                        </a:rPr>
                        <a:t>sempre strutturata in modo logico; i termini specifici sono appropriati e adeguati al contesto.</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comunica le idee con entusiasmo e con un appropriato tono di voce. Il linguaggio è chiaro e </a:t>
                      </a:r>
                    </a:p>
                    <a:p>
                      <a:pPr>
                        <a:lnSpc>
                          <a:spcPct val="115000"/>
                        </a:lnSpc>
                        <a:spcAft>
                          <a:spcPts val="0"/>
                        </a:spcAft>
                      </a:pPr>
                      <a:r>
                        <a:rPr lang="it-IT" sz="800">
                          <a:latin typeface="Calibri"/>
                          <a:ea typeface="Calibri"/>
                          <a:cs typeface="Times New Roman"/>
                        </a:rPr>
                        <a:t>sintetico e l'esposizione</a:t>
                      </a:r>
                    </a:p>
                    <a:p>
                      <a:pPr>
                        <a:lnSpc>
                          <a:spcPct val="115000"/>
                        </a:lnSpc>
                        <a:spcAft>
                          <a:spcPts val="0"/>
                        </a:spcAft>
                      </a:pPr>
                      <a:r>
                        <a:rPr lang="it-IT" sz="800">
                          <a:latin typeface="Calibri"/>
                          <a:ea typeface="Calibri"/>
                          <a:cs typeface="Times New Roman"/>
                        </a:rPr>
                        <a:t>segue rigorosamente un percorso logico predefinito; </a:t>
                      </a:r>
                    </a:p>
                    <a:p>
                      <a:pPr>
                        <a:lnSpc>
                          <a:spcPct val="115000"/>
                        </a:lnSpc>
                        <a:spcAft>
                          <a:spcPts val="0"/>
                        </a:spcAft>
                      </a:pPr>
                      <a:r>
                        <a:rPr lang="it-IT" sz="800">
                          <a:latin typeface="Calibri"/>
                          <a:ea typeface="Calibri"/>
                          <a:cs typeface="Times New Roman"/>
                        </a:rPr>
                        <a:t>i termini specifici sono appropriati e adeguati al contesto.</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3888">
                <a:tc>
                  <a:txBody>
                    <a:bodyPr/>
                    <a:lstStyle/>
                    <a:p>
                      <a:pPr>
                        <a:lnSpc>
                          <a:spcPct val="115000"/>
                        </a:lnSpc>
                        <a:spcAft>
                          <a:spcPts val="0"/>
                        </a:spcAft>
                      </a:pPr>
                      <a:r>
                        <a:rPr lang="it-IT" sz="800" b="1">
                          <a:latin typeface="Calibri"/>
                          <a:ea typeface="Calibri"/>
                          <a:cs typeface="Times New Roman"/>
                        </a:rPr>
                        <a:t>CONOSCENZA DEI</a:t>
                      </a:r>
                      <a:endParaRPr lang="it-IT" sz="800">
                        <a:latin typeface="Calibri"/>
                        <a:ea typeface="Calibri"/>
                        <a:cs typeface="Times New Roman"/>
                      </a:endParaRPr>
                    </a:p>
                    <a:p>
                      <a:pPr>
                        <a:lnSpc>
                          <a:spcPct val="115000"/>
                        </a:lnSpc>
                        <a:spcAft>
                          <a:spcPts val="0"/>
                        </a:spcAft>
                      </a:pPr>
                      <a:r>
                        <a:rPr lang="it-IT" sz="800" b="1">
                          <a:latin typeface="Calibri"/>
                          <a:ea typeface="Calibri"/>
                          <a:cs typeface="Times New Roman"/>
                        </a:rPr>
                        <a:t>CONTENUTI</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non riesce a esporre i contenuti, nonostante</a:t>
                      </a:r>
                    </a:p>
                    <a:p>
                      <a:pPr>
                        <a:lnSpc>
                          <a:spcPct val="115000"/>
                        </a:lnSpc>
                        <a:spcAft>
                          <a:spcPts val="0"/>
                        </a:spcAft>
                      </a:pPr>
                      <a:r>
                        <a:rPr lang="it-IT" sz="800">
                          <a:latin typeface="Calibri"/>
                          <a:ea typeface="Calibri"/>
                          <a:cs typeface="Times New Roman"/>
                        </a:rPr>
                        <a:t>legga la presentazione; si evidenziano numerosi</a:t>
                      </a:r>
                    </a:p>
                    <a:p>
                      <a:pPr>
                        <a:lnSpc>
                          <a:spcPct val="115000"/>
                        </a:lnSpc>
                        <a:spcAft>
                          <a:spcPts val="0"/>
                        </a:spcAft>
                      </a:pPr>
                      <a:r>
                        <a:rPr lang="it-IT" sz="800">
                          <a:latin typeface="Calibri"/>
                          <a:ea typeface="Calibri"/>
                          <a:cs typeface="Times New Roman"/>
                        </a:rPr>
                        <a:t>e gravi errori concettuali.</a:t>
                      </a:r>
                    </a:p>
                    <a:p>
                      <a:pPr>
                        <a:lnSpc>
                          <a:spcPct val="115000"/>
                        </a:lnSpc>
                        <a:spcAft>
                          <a:spcPts val="0"/>
                        </a:spcAft>
                      </a:pPr>
                      <a:r>
                        <a:rPr lang="it-IT" sz="800">
                          <a:latin typeface="Calibri"/>
                          <a:ea typeface="Calibri"/>
                          <a:cs typeface="Times New Roman"/>
                        </a:rPr>
                        <a:t>Non è in grado di rispondere a eventuali domande.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dirty="0">
                          <a:latin typeface="Calibri"/>
                          <a:ea typeface="Calibri"/>
                          <a:cs typeface="Times New Roman"/>
                        </a:rPr>
                        <a:t>Lo studente legge la presentazione, ma dimostra una discreta padronanza dei contenuti; si evidenzia qualche</a:t>
                      </a:r>
                    </a:p>
                    <a:p>
                      <a:pPr>
                        <a:lnSpc>
                          <a:spcPct val="115000"/>
                        </a:lnSpc>
                        <a:spcAft>
                          <a:spcPts val="0"/>
                        </a:spcAft>
                      </a:pPr>
                      <a:r>
                        <a:rPr lang="it-IT" sz="800" dirty="0">
                          <a:latin typeface="Calibri"/>
                          <a:ea typeface="Calibri"/>
                          <a:cs typeface="Times New Roman"/>
                        </a:rPr>
                        <a:t>errore di tipo concettuale.</a:t>
                      </a:r>
                    </a:p>
                    <a:p>
                      <a:pPr>
                        <a:lnSpc>
                          <a:spcPct val="115000"/>
                        </a:lnSpc>
                        <a:spcAft>
                          <a:spcPts val="0"/>
                        </a:spcAft>
                      </a:pPr>
                      <a:r>
                        <a:rPr lang="it-IT" sz="800" dirty="0">
                          <a:latin typeface="Calibri"/>
                          <a:ea typeface="Calibri"/>
                          <a:cs typeface="Times New Roman"/>
                        </a:rPr>
                        <a:t>Si trova in difficoltà di fronte ad eventuali domande, ma prova a</a:t>
                      </a:r>
                    </a:p>
                    <a:p>
                      <a:pPr>
                        <a:lnSpc>
                          <a:spcPct val="115000"/>
                        </a:lnSpc>
                        <a:spcAft>
                          <a:spcPts val="0"/>
                        </a:spcAft>
                      </a:pPr>
                      <a:r>
                        <a:rPr lang="it-IT" sz="800" dirty="0">
                          <a:latin typeface="Calibri"/>
                          <a:ea typeface="Calibri"/>
                          <a:cs typeface="Times New Roman"/>
                        </a:rPr>
                        <a:t>rispondere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si sofferma spesso sulla presentazione, ma</a:t>
                      </a:r>
                    </a:p>
                    <a:p>
                      <a:pPr>
                        <a:lnSpc>
                          <a:spcPct val="115000"/>
                        </a:lnSpc>
                        <a:spcAft>
                          <a:spcPts val="0"/>
                        </a:spcAft>
                      </a:pPr>
                      <a:r>
                        <a:rPr lang="it-IT" sz="800">
                          <a:latin typeface="Calibri"/>
                          <a:ea typeface="Calibri"/>
                          <a:cs typeface="Times New Roman"/>
                        </a:rPr>
                        <a:t>dimostra una buona padronanza dei contenuti; a livello concettuale sono evidenti alcune incertezze, ma è comunque in grado di rispondere a domande.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 studente conosce senza incertezze i contenuti e</a:t>
                      </a:r>
                    </a:p>
                    <a:p>
                      <a:pPr>
                        <a:lnSpc>
                          <a:spcPct val="115000"/>
                        </a:lnSpc>
                        <a:spcAft>
                          <a:spcPts val="0"/>
                        </a:spcAft>
                      </a:pPr>
                      <a:r>
                        <a:rPr lang="it-IT" sz="800">
                          <a:latin typeface="Calibri"/>
                          <a:ea typeface="Calibri"/>
                          <a:cs typeface="Times New Roman"/>
                        </a:rPr>
                        <a:t>utilizza la presentazione come traccia da integrare; </a:t>
                      </a:r>
                    </a:p>
                    <a:p>
                      <a:pPr>
                        <a:lnSpc>
                          <a:spcPct val="115000"/>
                        </a:lnSpc>
                        <a:spcAft>
                          <a:spcPts val="0"/>
                        </a:spcAft>
                      </a:pPr>
                      <a:r>
                        <a:rPr lang="it-IT" sz="800">
                          <a:latin typeface="Calibri"/>
                          <a:ea typeface="Calibri"/>
                          <a:cs typeface="Times New Roman"/>
                        </a:rPr>
                        <a:t>non fa errori  concettuali ed è in grado di rispondere ad</a:t>
                      </a:r>
                    </a:p>
                    <a:p>
                      <a:pPr>
                        <a:lnSpc>
                          <a:spcPct val="115000"/>
                        </a:lnSpc>
                        <a:spcAft>
                          <a:spcPts val="0"/>
                        </a:spcAft>
                      </a:pPr>
                      <a:r>
                        <a:rPr lang="it-IT" sz="800">
                          <a:latin typeface="Calibri"/>
                          <a:ea typeface="Calibri"/>
                          <a:cs typeface="Times New Roman"/>
                        </a:rPr>
                        <a:t>eventuali domande.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4752">
                <a:tc>
                  <a:txBody>
                    <a:bodyPr/>
                    <a:lstStyle/>
                    <a:p>
                      <a:pPr>
                        <a:lnSpc>
                          <a:spcPct val="115000"/>
                        </a:lnSpc>
                        <a:spcAft>
                          <a:spcPts val="0"/>
                        </a:spcAft>
                      </a:pPr>
                      <a:r>
                        <a:rPr lang="it-IT" sz="800" b="1">
                          <a:latin typeface="Calibri"/>
                          <a:ea typeface="Calibri"/>
                          <a:cs typeface="Times New Roman"/>
                        </a:rPr>
                        <a:t>RISPETTO DEI</a:t>
                      </a:r>
                      <a:endParaRPr lang="it-IT" sz="800">
                        <a:latin typeface="Calibri"/>
                        <a:ea typeface="Calibri"/>
                        <a:cs typeface="Times New Roman"/>
                      </a:endParaRPr>
                    </a:p>
                    <a:p>
                      <a:pPr>
                        <a:lnSpc>
                          <a:spcPct val="115000"/>
                        </a:lnSpc>
                        <a:spcAft>
                          <a:spcPts val="0"/>
                        </a:spcAft>
                      </a:pPr>
                      <a:r>
                        <a:rPr lang="it-IT" sz="800" b="1">
                          <a:latin typeface="Calibri"/>
                          <a:ea typeface="Calibri"/>
                          <a:cs typeface="Times New Roman"/>
                        </a:rPr>
                        <a:t>TEMPI</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La presentazione orale non viene</a:t>
                      </a:r>
                    </a:p>
                    <a:p>
                      <a:pPr>
                        <a:lnSpc>
                          <a:spcPct val="115000"/>
                        </a:lnSpc>
                        <a:spcAft>
                          <a:spcPts val="0"/>
                        </a:spcAft>
                      </a:pPr>
                      <a:r>
                        <a:rPr lang="it-IT" sz="800">
                          <a:latin typeface="Calibri"/>
                          <a:ea typeface="Calibri"/>
                          <a:cs typeface="Times New Roman"/>
                        </a:rPr>
                        <a:t>organizzata sui tempi a</a:t>
                      </a:r>
                    </a:p>
                    <a:p>
                      <a:pPr>
                        <a:lnSpc>
                          <a:spcPct val="115000"/>
                        </a:lnSpc>
                        <a:spcAft>
                          <a:spcPts val="0"/>
                        </a:spcAft>
                      </a:pPr>
                      <a:r>
                        <a:rPr lang="it-IT" sz="800">
                          <a:latin typeface="Calibri"/>
                          <a:ea typeface="Calibri"/>
                          <a:cs typeface="Times New Roman"/>
                        </a:rPr>
                        <a:t>disposizione pertanto risulta</a:t>
                      </a:r>
                    </a:p>
                    <a:p>
                      <a:pPr>
                        <a:lnSpc>
                          <a:spcPct val="115000"/>
                        </a:lnSpc>
                        <a:spcAft>
                          <a:spcPts val="0"/>
                        </a:spcAft>
                      </a:pPr>
                      <a:r>
                        <a:rPr lang="it-IT" sz="800">
                          <a:latin typeface="Calibri"/>
                          <a:ea typeface="Calibri"/>
                          <a:cs typeface="Times New Roman"/>
                        </a:rPr>
                        <a:t>troppo breve, creando momenti vuoti, o troppo lunga e richiede drastici tagli dei contenuti.</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Nel procedere della</a:t>
                      </a:r>
                    </a:p>
                    <a:p>
                      <a:pPr>
                        <a:lnSpc>
                          <a:spcPct val="115000"/>
                        </a:lnSpc>
                        <a:spcAft>
                          <a:spcPts val="0"/>
                        </a:spcAft>
                      </a:pPr>
                      <a:r>
                        <a:rPr lang="it-IT" sz="800">
                          <a:latin typeface="Calibri"/>
                          <a:ea typeface="Calibri"/>
                          <a:cs typeface="Times New Roman"/>
                        </a:rPr>
                        <a:t>presentazione si perde</a:t>
                      </a:r>
                    </a:p>
                    <a:p>
                      <a:pPr>
                        <a:lnSpc>
                          <a:spcPct val="115000"/>
                        </a:lnSpc>
                        <a:spcAft>
                          <a:spcPts val="0"/>
                        </a:spcAft>
                      </a:pPr>
                      <a:r>
                        <a:rPr lang="it-IT" sz="800">
                          <a:latin typeface="Calibri"/>
                          <a:ea typeface="Calibri"/>
                          <a:cs typeface="Times New Roman"/>
                        </a:rPr>
                        <a:t>l'organizzazione dei tempi; il discorso esce dalle tracce e necessita di essere tagliato</a:t>
                      </a:r>
                    </a:p>
                    <a:p>
                      <a:pPr>
                        <a:lnSpc>
                          <a:spcPct val="115000"/>
                        </a:lnSpc>
                        <a:spcAft>
                          <a:spcPts val="0"/>
                        </a:spcAft>
                      </a:pPr>
                      <a:r>
                        <a:rPr lang="it-IT" sz="800">
                          <a:latin typeface="Calibri"/>
                          <a:ea typeface="Calibri"/>
                          <a:cs typeface="Times New Roman"/>
                        </a:rPr>
                        <a:t>rinunciando all'esposizione di parte dei contenuti. </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L’organizzazione della presentazione rispetta</a:t>
                      </a:r>
                    </a:p>
                    <a:p>
                      <a:pPr>
                        <a:lnSpc>
                          <a:spcPct val="115000"/>
                        </a:lnSpc>
                        <a:spcAft>
                          <a:spcPts val="0"/>
                        </a:spcAft>
                      </a:pPr>
                      <a:r>
                        <a:rPr lang="it-IT" sz="800">
                          <a:latin typeface="Calibri"/>
                          <a:ea typeface="Calibri"/>
                          <a:cs typeface="Times New Roman"/>
                        </a:rPr>
                        <a:t>i tempi a disposizione; gli eventuali aggiustamenti che vengono richiesti  modificano in modo non sostanziale</a:t>
                      </a:r>
                    </a:p>
                    <a:p>
                      <a:pPr>
                        <a:lnSpc>
                          <a:spcPct val="115000"/>
                        </a:lnSpc>
                        <a:spcAft>
                          <a:spcPts val="0"/>
                        </a:spcAft>
                      </a:pPr>
                      <a:r>
                        <a:rPr lang="it-IT" sz="800">
                          <a:latin typeface="Calibri"/>
                          <a:ea typeface="Calibri"/>
                          <a:cs typeface="Times New Roman"/>
                        </a:rPr>
                        <a:t>l'equilibrio complessivo</a:t>
                      </a:r>
                    </a:p>
                    <a:p>
                      <a:pPr>
                        <a:lnSpc>
                          <a:spcPct val="115000"/>
                        </a:lnSpc>
                        <a:spcAft>
                          <a:spcPts val="0"/>
                        </a:spcAft>
                      </a:pPr>
                      <a:r>
                        <a:rPr lang="it-IT" sz="800">
                          <a:latin typeface="Calibri"/>
                          <a:ea typeface="Calibri"/>
                          <a:cs typeface="Times New Roman"/>
                        </a:rPr>
                        <a:t>della presentazione.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it-IT" sz="800">
                          <a:latin typeface="Calibri"/>
                          <a:ea typeface="Calibri"/>
                          <a:cs typeface="Times New Roman"/>
                        </a:rPr>
                        <a:t>L’organizzazione della </a:t>
                      </a:r>
                    </a:p>
                    <a:p>
                      <a:pPr>
                        <a:lnSpc>
                          <a:spcPct val="115000"/>
                        </a:lnSpc>
                        <a:spcAft>
                          <a:spcPts val="0"/>
                        </a:spcAft>
                      </a:pPr>
                      <a:r>
                        <a:rPr lang="it-IT" sz="800">
                          <a:latin typeface="Calibri"/>
                          <a:ea typeface="Calibri"/>
                          <a:cs typeface="Times New Roman"/>
                        </a:rPr>
                        <a:t>presentazione rispetta pienamente i tempi a disposizione; eventuali aggiustamenti sono fatti in modo autonomo </a:t>
                      </a:r>
                    </a:p>
                    <a:p>
                      <a:pPr>
                        <a:lnSpc>
                          <a:spcPct val="115000"/>
                        </a:lnSpc>
                        <a:spcAft>
                          <a:spcPts val="0"/>
                        </a:spcAft>
                      </a:pPr>
                      <a:r>
                        <a:rPr lang="it-IT" sz="800">
                          <a:latin typeface="Calibri"/>
                          <a:ea typeface="Calibri"/>
                          <a:cs typeface="Times New Roman"/>
                        </a:rPr>
                        <a:t>e senza modificare l'equilibrio complessivo</a:t>
                      </a:r>
                    </a:p>
                    <a:p>
                      <a:pPr>
                        <a:lnSpc>
                          <a:spcPct val="115000"/>
                        </a:lnSpc>
                        <a:spcAft>
                          <a:spcPts val="0"/>
                        </a:spcAft>
                      </a:pPr>
                      <a:r>
                        <a:rPr lang="it-IT" sz="800">
                          <a:latin typeface="Calibri"/>
                          <a:ea typeface="Calibri"/>
                          <a:cs typeface="Times New Roman"/>
                        </a:rPr>
                        <a:t>della presentazione.</a:t>
                      </a:r>
                    </a:p>
                  </a:txBody>
                  <a:tcPr marL="57842" marR="57842" marT="28921" marB="289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526">
                <a:tc gridSpan="4">
                  <a:txBody>
                    <a:bodyPr/>
                    <a:lstStyle/>
                    <a:p>
                      <a:pPr>
                        <a:lnSpc>
                          <a:spcPct val="115000"/>
                        </a:lnSpc>
                        <a:spcAft>
                          <a:spcPts val="1000"/>
                        </a:spcAft>
                      </a:pPr>
                      <a:r>
                        <a:rPr lang="it-IT" sz="800" b="1">
                          <a:latin typeface="Calibri"/>
                          <a:ea typeface="Calibri"/>
                          <a:cs typeface="Times New Roman"/>
                        </a:rPr>
                        <a:t>18 – 20 </a:t>
                      </a:r>
                      <a:r>
                        <a:rPr lang="it-IT" sz="800" b="1">
                          <a:latin typeface="Calibri"/>
                          <a:ea typeface="Calibri"/>
                          <a:cs typeface="Times New Roman"/>
                          <a:sym typeface="Wingdings"/>
                        </a:rPr>
                        <a:t></a:t>
                      </a:r>
                      <a:r>
                        <a:rPr lang="it-IT" sz="800" b="1">
                          <a:latin typeface="Calibri"/>
                          <a:ea typeface="Calibri"/>
                          <a:cs typeface="Times New Roman"/>
                        </a:rPr>
                        <a:t> esperto   15 – 17</a:t>
                      </a:r>
                      <a:r>
                        <a:rPr lang="it-IT" sz="800" b="1">
                          <a:latin typeface="Calibri"/>
                          <a:ea typeface="Calibri"/>
                          <a:cs typeface="Times New Roman"/>
                          <a:sym typeface="Wingdings"/>
                        </a:rPr>
                        <a:t></a:t>
                      </a:r>
                      <a:r>
                        <a:rPr lang="it-IT" sz="800" b="1">
                          <a:latin typeface="Calibri"/>
                          <a:ea typeface="Calibri"/>
                          <a:cs typeface="Times New Roman"/>
                        </a:rPr>
                        <a:t> medio    10 – 14</a:t>
                      </a:r>
                      <a:r>
                        <a:rPr lang="it-IT" sz="800" b="1">
                          <a:latin typeface="Calibri"/>
                          <a:ea typeface="Calibri"/>
                          <a:cs typeface="Times New Roman"/>
                          <a:sym typeface="Wingdings"/>
                        </a:rPr>
                        <a:t></a:t>
                      </a:r>
                      <a:r>
                        <a:rPr lang="it-IT" sz="800" b="1">
                          <a:latin typeface="Calibri"/>
                          <a:ea typeface="Calibri"/>
                          <a:cs typeface="Times New Roman"/>
                        </a:rPr>
                        <a:t> principiante    5 – 9</a:t>
                      </a:r>
                      <a:r>
                        <a:rPr lang="it-IT" sz="800" b="1">
                          <a:latin typeface="Calibri"/>
                          <a:ea typeface="Calibri"/>
                          <a:cs typeface="Times New Roman"/>
                          <a:sym typeface="Wingdings"/>
                        </a:rPr>
                        <a:t></a:t>
                      </a:r>
                      <a:r>
                        <a:rPr lang="it-IT" sz="800" b="1">
                          <a:latin typeface="Calibri"/>
                          <a:ea typeface="Calibri"/>
                          <a:cs typeface="Times New Roman"/>
                        </a:rPr>
                        <a:t>esordiente</a:t>
                      </a:r>
                      <a:endParaRPr lang="it-IT" sz="80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15000"/>
                        </a:lnSpc>
                        <a:spcAft>
                          <a:spcPts val="1000"/>
                        </a:spcAft>
                      </a:pPr>
                      <a:r>
                        <a:rPr lang="it-IT" sz="800" b="1" dirty="0">
                          <a:latin typeface="Calibri"/>
                          <a:ea typeface="Calibri"/>
                          <a:cs typeface="Times New Roman"/>
                        </a:rPr>
                        <a:t>Punti totali </a:t>
                      </a:r>
                      <a:endParaRPr lang="it-IT" sz="800" dirty="0">
                        <a:latin typeface="Calibri"/>
                        <a:ea typeface="Calibri"/>
                        <a:cs typeface="Times New Roman"/>
                      </a:endParaRPr>
                    </a:p>
                  </a:txBody>
                  <a:tcPr marL="57842" marR="57842" marT="28921" marB="2892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idx="11"/>
          </p:nvPr>
        </p:nvSpPr>
        <p:spPr/>
        <p:txBody>
          <a:bodyPr/>
          <a:lstStyle/>
          <a:p>
            <a:r>
              <a:rPr lang="it-IT" smtClean="0"/>
              <a:t>USR CALABRIA</a:t>
            </a:r>
            <a:endParaRPr lang="it-IT"/>
          </a:p>
        </p:txBody>
      </p:sp>
      <p:pic>
        <p:nvPicPr>
          <p:cNvPr id="46082" name="Picture 2"/>
          <p:cNvPicPr>
            <a:picLocks noChangeAspect="1" noChangeArrowheads="1"/>
          </p:cNvPicPr>
          <p:nvPr/>
        </p:nvPicPr>
        <p:blipFill>
          <a:blip r:embed="rId2"/>
          <a:srcRect/>
          <a:stretch>
            <a:fillRect/>
          </a:stretch>
        </p:blipFill>
        <p:spPr bwMode="auto">
          <a:xfrm>
            <a:off x="1219200" y="188640"/>
            <a:ext cx="9753600" cy="62646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idx="11"/>
          </p:nvPr>
        </p:nvSpPr>
        <p:spPr/>
        <p:txBody>
          <a:bodyPr/>
          <a:lstStyle/>
          <a:p>
            <a:r>
              <a:rPr lang="it-IT" smtClean="0"/>
              <a:t>USR CALABRIA</a:t>
            </a:r>
            <a:endParaRPr lang="it-IT"/>
          </a:p>
        </p:txBody>
      </p:sp>
      <p:graphicFrame>
        <p:nvGraphicFramePr>
          <p:cNvPr id="5" name="Tabella 4"/>
          <p:cNvGraphicFramePr>
            <a:graphicFrameLocks noGrp="1"/>
          </p:cNvGraphicFramePr>
          <p:nvPr/>
        </p:nvGraphicFramePr>
        <p:xfrm>
          <a:off x="2711623" y="188640"/>
          <a:ext cx="7776864" cy="6002805"/>
        </p:xfrm>
        <a:graphic>
          <a:graphicData uri="http://schemas.openxmlformats.org/drawingml/2006/table">
            <a:tbl>
              <a:tblPr/>
              <a:tblGrid>
                <a:gridCol w="1390277"/>
                <a:gridCol w="1422862"/>
                <a:gridCol w="1412000"/>
                <a:gridCol w="1488032"/>
                <a:gridCol w="1444585"/>
                <a:gridCol w="619108"/>
              </a:tblGrid>
              <a:tr h="280074">
                <a:tc gridSpan="6">
                  <a:txBody>
                    <a:bodyPr/>
                    <a:lstStyle/>
                    <a:p>
                      <a:pPr algn="ctr">
                        <a:lnSpc>
                          <a:spcPct val="115000"/>
                        </a:lnSpc>
                        <a:spcAft>
                          <a:spcPts val="1000"/>
                        </a:spcAft>
                      </a:pPr>
                      <a:r>
                        <a:rPr lang="it-IT" sz="900" b="1">
                          <a:latin typeface="Calibri"/>
                          <a:ea typeface="Calibri"/>
                          <a:cs typeface="Times New Roman"/>
                        </a:rPr>
                        <a:t>RUBRIC DEPLIANT INFORMATIVO</a:t>
                      </a:r>
                      <a:endParaRPr lang="it-IT" sz="900">
                        <a:latin typeface="Calibri"/>
                        <a:ea typeface="Calibri"/>
                        <a:cs typeface="Times New Roman"/>
                      </a:endParaRPr>
                    </a:p>
                  </a:txBody>
                  <a:tcPr marL="62528" marR="62528" marT="31264" marB="31264" anchor="ctr">
                    <a:lnL w="12700" cap="flat" cmpd="sng" algn="ctr">
                      <a:solidFill>
                        <a:srgbClr val="010000"/>
                      </a:solidFill>
                      <a:prstDash val="solid"/>
                      <a:round/>
                      <a:headEnd type="none" w="med" len="med"/>
                      <a:tailEnd type="none" w="med" len="med"/>
                    </a:lnL>
                    <a:lnR w="12700" cap="flat" cmpd="sng" algn="ctr">
                      <a:solidFill>
                        <a:srgbClr val="010000"/>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94358">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b="1">
                          <a:latin typeface="Calibri"/>
                          <a:ea typeface="Calibri"/>
                          <a:cs typeface="Times New Roman"/>
                        </a:rPr>
                        <a:t>Esordiente: 1 punto</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b="1">
                          <a:latin typeface="Calibri"/>
                          <a:ea typeface="Calibri"/>
                          <a:cs typeface="Times New Roman"/>
                        </a:rPr>
                        <a:t>Principiante: 2 punti</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b="1">
                          <a:latin typeface="Calibri"/>
                          <a:ea typeface="Calibri"/>
                          <a:cs typeface="Times New Roman"/>
                        </a:rPr>
                        <a:t>Medio: 3 punti</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b="1">
                          <a:latin typeface="Calibri"/>
                          <a:ea typeface="Calibri"/>
                          <a:cs typeface="Times New Roman"/>
                        </a:rPr>
                        <a:t>Esperto:4 punti</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b="1">
                          <a:latin typeface="Calibri"/>
                          <a:ea typeface="Calibri"/>
                          <a:cs typeface="Times New Roman"/>
                        </a:rPr>
                        <a:t>Totale </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08">
                <a:tc>
                  <a:txBody>
                    <a:bodyPr/>
                    <a:lstStyle/>
                    <a:p>
                      <a:pPr>
                        <a:lnSpc>
                          <a:spcPct val="115000"/>
                        </a:lnSpc>
                        <a:spcAft>
                          <a:spcPts val="1000"/>
                        </a:spcAft>
                      </a:pPr>
                      <a:r>
                        <a:rPr lang="it-IT" sz="900" b="1">
                          <a:latin typeface="Calibri"/>
                          <a:ea typeface="Calibri"/>
                          <a:cs typeface="Times New Roman"/>
                        </a:rPr>
                        <a:t>Logo</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logo risulta inadeguato, non permette di identificare il tema principale e di promuovere del messaggio.</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logo è attinente, ma banale. Identifica il tema principale, ma non suscita emotività.</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logo è adeguato al tema trattato, è originale,ma non suscita emotività.</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logo è  adeguato, accattivante e originale. Promuove il tema trattato suscitando forte emotività.</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678">
                <a:tc>
                  <a:txBody>
                    <a:bodyPr/>
                    <a:lstStyle/>
                    <a:p>
                      <a:pPr>
                        <a:lnSpc>
                          <a:spcPct val="115000"/>
                        </a:lnSpc>
                        <a:spcAft>
                          <a:spcPts val="1000"/>
                        </a:spcAft>
                      </a:pPr>
                      <a:r>
                        <a:rPr lang="it-IT" sz="900" b="1" dirty="0">
                          <a:latin typeface="Calibri"/>
                          <a:ea typeface="Calibri"/>
                          <a:cs typeface="Times New Roman"/>
                        </a:rPr>
                        <a:t>Capacità di attirare </a:t>
                      </a:r>
                      <a:endParaRPr lang="it-IT" sz="900" dirty="0">
                        <a:latin typeface="Calibri"/>
                        <a:ea typeface="Calibri"/>
                        <a:cs typeface="Times New Roman"/>
                      </a:endParaRPr>
                    </a:p>
                    <a:p>
                      <a:pPr>
                        <a:lnSpc>
                          <a:spcPct val="115000"/>
                        </a:lnSpc>
                        <a:spcAft>
                          <a:spcPts val="1000"/>
                        </a:spcAft>
                      </a:pPr>
                      <a:r>
                        <a:rPr lang="it-IT" sz="900" b="1" dirty="0">
                          <a:latin typeface="Calibri"/>
                          <a:ea typeface="Calibri"/>
                          <a:cs typeface="Times New Roman"/>
                        </a:rPr>
                        <a:t>l’attenzione</a:t>
                      </a:r>
                      <a:endParaRPr lang="it-IT" sz="900" dirty="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Nel depliant non sono presenti elementi capaci di attirare l’attenzione. </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Le immagini sono poco incisive, ma le scelte grafiche risultano abbastanza accattivanti.</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Solo in alcune parti le immagini e le scelte grafiche sono capaci di attirare l’attenzione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logo, le immagini e l’equilibrio tra parte grafica  testo attirano immediatamente l’attenzione.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7169">
                <a:tc>
                  <a:txBody>
                    <a:bodyPr/>
                    <a:lstStyle/>
                    <a:p>
                      <a:pPr>
                        <a:lnSpc>
                          <a:spcPct val="115000"/>
                        </a:lnSpc>
                        <a:spcAft>
                          <a:spcPts val="1000"/>
                        </a:spcAft>
                      </a:pPr>
                      <a:r>
                        <a:rPr lang="it-IT" sz="900" b="1">
                          <a:latin typeface="Calibri"/>
                          <a:ea typeface="Calibri"/>
                          <a:cs typeface="Times New Roman"/>
                        </a:rPr>
                        <a:t>Grafica / leggibilità</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depliant non comprende parti  grafiche e il carattere è difficilmente leggibile; l'impaginazione non è adeguata al contesto.</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Lo spazio per la grafica non è adeguato (&lt;30% o &gt;50%) e questa risulta poco significativa;   leggibilità e impaginazione sono sufficientemente adeguate.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Lo spazio per la grafica è adeguato e la grafica è sufficientemente significativa;  leggibilità e impaginazione sono adeguate.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Lo spazio per la grafica è sfruttato al meglio (40%)           la grafica è significativa rispetto allo scopo; la leggibilità è massima e l'impaginazione piacevole.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5843">
                <a:tc>
                  <a:txBody>
                    <a:bodyPr/>
                    <a:lstStyle/>
                    <a:p>
                      <a:pPr>
                        <a:lnSpc>
                          <a:spcPct val="115000"/>
                        </a:lnSpc>
                        <a:spcAft>
                          <a:spcPts val="1000"/>
                        </a:spcAft>
                      </a:pPr>
                      <a:r>
                        <a:rPr lang="it-IT" sz="900" b="1">
                          <a:latin typeface="Calibri"/>
                          <a:ea typeface="Calibri"/>
                          <a:cs typeface="Times New Roman"/>
                        </a:rPr>
                        <a:t>Correttezza dei contenuti</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Nel testo  prodotto sono presenti diversi errori e/o inesattezze nelle informazioni riportate. Le scarse idee individuabili non sono adeguatamente sviluppate. </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testo  contiene alcune imprecisioni a livello formale e/o concettuale;  Le idee contenute sono espresse con poca chiarezza.</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Il testo contiene minime imprecisioni a livello formale e/o concettuale.</a:t>
                      </a:r>
                    </a:p>
                    <a:p>
                      <a:pPr>
                        <a:lnSpc>
                          <a:spcPct val="115000"/>
                        </a:lnSpc>
                        <a:spcAft>
                          <a:spcPts val="1000"/>
                        </a:spcAft>
                      </a:pPr>
                      <a:r>
                        <a:rPr lang="it-IT" sz="900">
                          <a:latin typeface="Calibri"/>
                          <a:ea typeface="Calibri"/>
                          <a:cs typeface="Times New Roman"/>
                        </a:rPr>
                        <a:t>Nell’ elaborato  si rilevano alcuni errori non fondamentali nelle informazioni riportate. Le idee contenute sono generalmente chiare.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Nel testo prodotto non si rilevano errori formali e/o concettuali; tutti i fatti/contenuti sono precisi ed espliciti. Le idee contenute sono chiare, ben messe a fuoco ed espresse in modo originale</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678">
                <a:tc>
                  <a:txBody>
                    <a:bodyPr/>
                    <a:lstStyle/>
                    <a:p>
                      <a:pPr>
                        <a:lnSpc>
                          <a:spcPct val="115000"/>
                        </a:lnSpc>
                        <a:spcAft>
                          <a:spcPts val="1000"/>
                        </a:spcAft>
                      </a:pPr>
                      <a:r>
                        <a:rPr lang="it-IT" sz="900" b="1">
                          <a:latin typeface="Calibri"/>
                          <a:ea typeface="Calibri"/>
                          <a:cs typeface="Times New Roman"/>
                        </a:rPr>
                        <a:t>Coerenza all'obiettivo </a:t>
                      </a:r>
                      <a:endParaRPr lang="it-IT" sz="900">
                        <a:latin typeface="Calibri"/>
                        <a:ea typeface="Calibri"/>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La trattazione  incompleta e superficiale non permette di comprendere  l’obiettivo fissato. </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La trattazione è approssimativa e solo in alcuni passaggi è comprensibile l’obiettivo fissato.</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La trattazione non è sempre chiara e/o completa, ma risulta evidente l’obiettivo fissato.</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900">
                          <a:latin typeface="Calibri"/>
                          <a:ea typeface="Calibri"/>
                          <a:cs typeface="Times New Roman"/>
                        </a:rPr>
                        <a:t>La trattazione è completa e chiara; più volte è dichiarato in modo esplicito l’obiettivo fissato.</a:t>
                      </a: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it-IT" sz="90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358">
                <a:tc gridSpan="5">
                  <a:txBody>
                    <a:bodyPr/>
                    <a:lstStyle/>
                    <a:p>
                      <a:pPr>
                        <a:lnSpc>
                          <a:spcPct val="115000"/>
                        </a:lnSpc>
                        <a:spcAft>
                          <a:spcPts val="1000"/>
                        </a:spcAft>
                      </a:pPr>
                      <a:r>
                        <a:rPr lang="it-IT" sz="900" b="1">
                          <a:latin typeface="Calibri"/>
                          <a:ea typeface="Calibri"/>
                          <a:cs typeface="Times New Roman"/>
                        </a:rPr>
                        <a:t>PUNTI TOTALI</a:t>
                      </a:r>
                      <a:endParaRPr lang="it-IT" sz="900">
                        <a:latin typeface="Calibri"/>
                        <a:ea typeface="Calibri"/>
                        <a:cs typeface="Times New Roman"/>
                      </a:endParaRPr>
                    </a:p>
                  </a:txBody>
                  <a:tcPr marL="62528" marR="62528" marT="31264" marB="3126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nSpc>
                          <a:spcPct val="115000"/>
                        </a:lnSpc>
                      </a:pPr>
                      <a:endParaRPr lang="it-IT" sz="900" dirty="0">
                        <a:latin typeface="Calibri"/>
                        <a:ea typeface="Times New Roman"/>
                        <a:cs typeface="Times New Roman"/>
                      </a:endParaRPr>
                    </a:p>
                  </a:txBody>
                  <a:tcPr marL="62528" marR="62528" marT="31264" marB="3126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idx="11"/>
          </p:nvPr>
        </p:nvSpPr>
        <p:spPr/>
        <p:txBody>
          <a:bodyPr/>
          <a:lstStyle/>
          <a:p>
            <a:r>
              <a:rPr lang="it-IT" smtClean="0"/>
              <a:t>USR CALABRIA</a:t>
            </a:r>
            <a:endParaRPr lang="it-IT"/>
          </a:p>
        </p:txBody>
      </p:sp>
      <p:graphicFrame>
        <p:nvGraphicFramePr>
          <p:cNvPr id="4" name="Tabella 3"/>
          <p:cNvGraphicFramePr>
            <a:graphicFrameLocks noGrp="1"/>
          </p:cNvGraphicFramePr>
          <p:nvPr/>
        </p:nvGraphicFramePr>
        <p:xfrm>
          <a:off x="2135560" y="760040"/>
          <a:ext cx="8928991" cy="5150909"/>
        </p:xfrm>
        <a:graphic>
          <a:graphicData uri="http://schemas.openxmlformats.org/drawingml/2006/table">
            <a:tbl>
              <a:tblPr/>
              <a:tblGrid>
                <a:gridCol w="1426968"/>
                <a:gridCol w="1268239"/>
                <a:gridCol w="1649714"/>
                <a:gridCol w="1359242"/>
                <a:gridCol w="1649714"/>
                <a:gridCol w="1575114"/>
              </a:tblGrid>
              <a:tr h="299692">
                <a:tc rowSpan="3">
                  <a:txBody>
                    <a:bodyPr/>
                    <a:lstStyle/>
                    <a:p>
                      <a:pPr>
                        <a:lnSpc>
                          <a:spcPct val="115000"/>
                        </a:lnSpc>
                        <a:spcAft>
                          <a:spcPts val="1000"/>
                        </a:spcAft>
                      </a:pPr>
                      <a:r>
                        <a:rPr lang="it-IT" sz="1000" dirty="0">
                          <a:latin typeface="Calibri"/>
                          <a:ea typeface="Calibri"/>
                          <a:cs typeface="Times New Roman"/>
                        </a:rPr>
                        <a:t>              SCALA</a:t>
                      </a:r>
                    </a:p>
                    <a:p>
                      <a:pPr>
                        <a:lnSpc>
                          <a:spcPct val="115000"/>
                        </a:lnSpc>
                        <a:spcAft>
                          <a:spcPts val="1000"/>
                        </a:spcAft>
                      </a:pPr>
                      <a:r>
                        <a:rPr lang="it-IT" sz="1000" dirty="0">
                          <a:latin typeface="Calibri"/>
                          <a:ea typeface="Calibri"/>
                          <a:cs typeface="Times New Roman"/>
                        </a:rPr>
                        <a:t>PRESTAZIONE</a:t>
                      </a:r>
                    </a:p>
                  </a:txBody>
                  <a:tcPr marL="81734" marR="81734" marT="40867" marB="40867">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nSpc>
                          <a:spcPct val="115000"/>
                        </a:lnSpc>
                        <a:spcAft>
                          <a:spcPts val="1000"/>
                        </a:spcAft>
                      </a:pPr>
                      <a:r>
                        <a:rPr lang="it-IT" sz="1000" b="1" dirty="0">
                          <a:latin typeface="Calibri"/>
                          <a:ea typeface="Calibri"/>
                          <a:cs typeface="Times New Roman"/>
                        </a:rPr>
                        <a:t>Valutazione mappa concettuale</a:t>
                      </a:r>
                      <a:endParaRPr lang="it-IT" sz="1000" dirty="0">
                        <a:latin typeface="Calibri"/>
                        <a:ea typeface="Calibri"/>
                        <a:cs typeface="Times New Roman"/>
                      </a:endParaRPr>
                    </a:p>
                  </a:txBody>
                  <a:tcPr marL="81734" marR="81734" marT="40867" marB="4086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99692">
                <a:tc vMerge="1">
                  <a:txBody>
                    <a:bodyPr/>
                    <a:lstStyle/>
                    <a:p>
                      <a:endParaRPr lang="it-IT"/>
                    </a:p>
                  </a:txBody>
                  <a:tcPr/>
                </a:tc>
                <a:tc gridSpan="5">
                  <a:txBody>
                    <a:bodyPr/>
                    <a:lstStyle/>
                    <a:p>
                      <a:pPr>
                        <a:lnSpc>
                          <a:spcPct val="115000"/>
                        </a:lnSpc>
                      </a:pPr>
                      <a:endParaRPr lang="it-IT" sz="1000">
                        <a:latin typeface="Calibri"/>
                        <a:ea typeface="Times New Roman"/>
                        <a:cs typeface="Times New Roman"/>
                      </a:endParaRPr>
                    </a:p>
                  </a:txBody>
                  <a:tcPr marL="81734" marR="81734" marT="40867" marB="4086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81426">
                <a:tc v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OTTIMO/DISTINTO</a:t>
                      </a:r>
                    </a:p>
                  </a:txBody>
                  <a:tcPr marL="81734" marR="81734" marT="40867" marB="408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it-IT" sz="1000">
                          <a:latin typeface="Calibri"/>
                          <a:ea typeface="Calibri"/>
                          <a:cs typeface="Times New Roman"/>
                        </a:rPr>
                        <a:t>BUONO </a:t>
                      </a:r>
                    </a:p>
                  </a:txBody>
                  <a:tcPr marL="81734" marR="81734" marT="40867" marB="408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SUFFICIENTE</a:t>
                      </a:r>
                    </a:p>
                  </a:txBody>
                  <a:tcPr marL="81734" marR="81734" marT="40867" marB="408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NON SUFFICIENTE</a:t>
                      </a:r>
                    </a:p>
                  </a:txBody>
                  <a:tcPr marL="81734" marR="81734" marT="40867" marB="4086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7993">
                <a:tc>
                  <a:txBody>
                    <a:bodyPr/>
                    <a:lstStyle/>
                    <a:p>
                      <a:pPr>
                        <a:lnSpc>
                          <a:spcPct val="115000"/>
                        </a:lnSpc>
                        <a:spcAft>
                          <a:spcPts val="1000"/>
                        </a:spcAft>
                      </a:pPr>
                      <a:r>
                        <a:rPr lang="it-IT" sz="1000" b="1" dirty="0">
                          <a:latin typeface="Calibri"/>
                          <a:ea typeface="Calibri"/>
                          <a:cs typeface="Times New Roman"/>
                        </a:rPr>
                        <a:t>Contenuti: concetto chiave, concetto generale,concetto, </a:t>
                      </a:r>
                      <a:r>
                        <a:rPr lang="it-IT" sz="1000" b="1" dirty="0" err="1">
                          <a:latin typeface="Calibri"/>
                          <a:ea typeface="Calibri"/>
                          <a:cs typeface="Times New Roman"/>
                        </a:rPr>
                        <a:t>concetto</a:t>
                      </a:r>
                      <a:r>
                        <a:rPr lang="it-IT" sz="1000" b="1" dirty="0">
                          <a:latin typeface="Calibri"/>
                          <a:ea typeface="Calibri"/>
                          <a:cs typeface="Times New Roman"/>
                        </a:rPr>
                        <a:t> specifico </a:t>
                      </a:r>
                      <a:endParaRPr lang="it-IT" sz="1000" dirty="0">
                        <a:latin typeface="Calibri"/>
                        <a:ea typeface="Calibri"/>
                        <a:cs typeface="Times New Roman"/>
                      </a:endParaRPr>
                    </a:p>
                  </a:txBody>
                  <a:tcPr marL="81734" marR="81734" marT="40867" marB="4086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E’ presente il concetto chiave, sono presenti i concetti generali , sono presenti tutti i concetti e i concetti specifici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it-IT" sz="1000">
                          <a:latin typeface="Calibri"/>
                          <a:ea typeface="Calibri"/>
                          <a:cs typeface="Times New Roman"/>
                        </a:rPr>
                        <a:t>E’ presente il concetto chiave , sono presenti i concetti generali, sono presenti gran parte dei concetti e dei concetti specifici </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E’ presente il concetto chiave e i concetti generali, mancano  concetti e concetti specifici o alcuni di questi non sono validi.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Manca il concetto chiave, o mancano i concetti generali </a:t>
                      </a:r>
                    </a:p>
                  </a:txBody>
                  <a:tcPr marL="81734" marR="81734" marT="40867" marB="4086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25">
                <a:tc>
                  <a:txBody>
                    <a:bodyPr/>
                    <a:lstStyle/>
                    <a:p>
                      <a:pPr>
                        <a:lnSpc>
                          <a:spcPct val="115000"/>
                        </a:lnSpc>
                        <a:spcAft>
                          <a:spcPts val="1000"/>
                        </a:spcAft>
                      </a:pPr>
                      <a:r>
                        <a:rPr lang="it-IT" sz="1000" b="1">
                          <a:latin typeface="Calibri"/>
                          <a:ea typeface="Calibri"/>
                          <a:cs typeface="Times New Roman"/>
                        </a:rPr>
                        <a:t>Relazioni (parole legame, link)</a:t>
                      </a:r>
                      <a:endParaRPr lang="it-IT" sz="1000">
                        <a:latin typeface="Calibri"/>
                        <a:ea typeface="Calibri"/>
                        <a:cs typeface="Times New Roman"/>
                      </a:endParaRPr>
                    </a:p>
                  </a:txBody>
                  <a:tcPr marL="81734" marR="81734" marT="40867" marB="4086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Sono presenti tutte le parole legame tra i concetti e sono valide</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it-IT" sz="1000" dirty="0">
                          <a:latin typeface="Calibri"/>
                          <a:ea typeface="Calibri"/>
                          <a:cs typeface="Times New Roman"/>
                        </a:rPr>
                        <a:t>Buona parte delle parole legame tra i concetti sono presenti e sono valide</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Sono presenti alcune parole legame e quelle presenti sono valide</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Non sono presenti parole legame , o quelle presenti non sono valide</a:t>
                      </a:r>
                    </a:p>
                  </a:txBody>
                  <a:tcPr marL="81734" marR="81734" marT="40867" marB="4086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25">
                <a:tc>
                  <a:txBody>
                    <a:bodyPr/>
                    <a:lstStyle/>
                    <a:p>
                      <a:pPr>
                        <a:lnSpc>
                          <a:spcPct val="115000"/>
                        </a:lnSpc>
                        <a:spcAft>
                          <a:spcPts val="1000"/>
                        </a:spcAft>
                      </a:pPr>
                      <a:r>
                        <a:rPr lang="it-IT" sz="1000" b="1">
                          <a:latin typeface="Calibri"/>
                          <a:ea typeface="Calibri"/>
                          <a:cs typeface="Times New Roman"/>
                        </a:rPr>
                        <a:t>Gerarchia </a:t>
                      </a:r>
                      <a:endParaRPr lang="it-IT" sz="1000">
                        <a:latin typeface="Calibri"/>
                        <a:ea typeface="Calibri"/>
                        <a:cs typeface="Times New Roman"/>
                      </a:endParaRPr>
                    </a:p>
                  </a:txBody>
                  <a:tcPr marL="81734" marR="81734" marT="40867" marB="4086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E’ presente una gerarchia valida con più di quattro livelli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it-IT" sz="1000">
                          <a:latin typeface="Calibri"/>
                          <a:ea typeface="Calibri"/>
                          <a:cs typeface="Times New Roman"/>
                        </a:rPr>
                        <a:t>E’ presente una gerarchia valida con  più di tre livelli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E’ presente una gerarchia valida con più di due livelli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Non e presente una gerarchia valida o quella presente ha un solo livello</a:t>
                      </a:r>
                    </a:p>
                  </a:txBody>
                  <a:tcPr marL="81734" marR="81734" marT="40867" marB="4086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139">
                <a:tc>
                  <a:txBody>
                    <a:bodyPr/>
                    <a:lstStyle/>
                    <a:p>
                      <a:pPr>
                        <a:lnSpc>
                          <a:spcPct val="115000"/>
                        </a:lnSpc>
                        <a:spcAft>
                          <a:spcPts val="1000"/>
                        </a:spcAft>
                      </a:pPr>
                      <a:r>
                        <a:rPr lang="it-IT" sz="1000" b="1">
                          <a:latin typeface="Calibri"/>
                          <a:ea typeface="Calibri"/>
                          <a:cs typeface="Times New Roman"/>
                        </a:rPr>
                        <a:t>Legami trasversali</a:t>
                      </a:r>
                      <a:endParaRPr lang="it-IT" sz="1000">
                        <a:latin typeface="Calibri"/>
                        <a:ea typeface="Calibri"/>
                        <a:cs typeface="Times New Roman"/>
                      </a:endParaRPr>
                    </a:p>
                  </a:txBody>
                  <a:tcPr marL="81734" marR="81734" marT="40867" marB="4086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3">
                  <a:txBody>
                    <a:bodyPr/>
                    <a:lstStyle/>
                    <a:p>
                      <a:pPr>
                        <a:lnSpc>
                          <a:spcPct val="115000"/>
                        </a:lnSpc>
                        <a:spcAft>
                          <a:spcPts val="1000"/>
                        </a:spcAft>
                      </a:pPr>
                      <a:r>
                        <a:rPr lang="it-IT" sz="1000">
                          <a:latin typeface="Calibri"/>
                          <a:ea typeface="Calibri"/>
                          <a:cs typeface="Times New Roman"/>
                        </a:rPr>
                        <a:t>Sono presenti almeno due legami trasversali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E’ presente un legame trasversale </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Non sono presenti legami trasversali</a:t>
                      </a:r>
                    </a:p>
                  </a:txBody>
                  <a:tcPr marL="81734" marR="81734" marT="40867" marB="4086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35607">
                <a:tc>
                  <a:txBody>
                    <a:bodyPr/>
                    <a:lstStyle/>
                    <a:p>
                      <a:pPr>
                        <a:lnSpc>
                          <a:spcPct val="115000"/>
                        </a:lnSpc>
                        <a:spcAft>
                          <a:spcPts val="1000"/>
                        </a:spcAft>
                      </a:pPr>
                      <a:r>
                        <a:rPr lang="it-IT" sz="1000" b="1">
                          <a:latin typeface="Calibri"/>
                          <a:ea typeface="Calibri"/>
                          <a:cs typeface="Times New Roman"/>
                        </a:rPr>
                        <a:t>Esempi </a:t>
                      </a:r>
                      <a:endParaRPr lang="it-IT" sz="1000">
                        <a:latin typeface="Calibri"/>
                        <a:ea typeface="Calibri"/>
                        <a:cs typeface="Times New Roman"/>
                      </a:endParaRPr>
                    </a:p>
                  </a:txBody>
                  <a:tcPr marL="81734" marR="81734" marT="40867" marB="4086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nSpc>
                          <a:spcPct val="115000"/>
                        </a:lnSpc>
                        <a:spcAft>
                          <a:spcPts val="1000"/>
                        </a:spcAft>
                      </a:pPr>
                      <a:r>
                        <a:rPr lang="it-IT" sz="1000">
                          <a:latin typeface="Calibri"/>
                          <a:ea typeface="Calibri"/>
                          <a:cs typeface="Times New Roman"/>
                        </a:rPr>
                        <a:t>Sono presenti molti esempi, validi e puntuali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nSpc>
                          <a:spcPct val="115000"/>
                        </a:lnSpc>
                        <a:spcAft>
                          <a:spcPts val="1000"/>
                        </a:spcAft>
                      </a:pPr>
                      <a:r>
                        <a:rPr lang="it-IT" sz="1000">
                          <a:latin typeface="Calibri"/>
                          <a:ea typeface="Calibri"/>
                          <a:cs typeface="Times New Roman"/>
                        </a:rPr>
                        <a:t>Sono presenti alcuni esempi validi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a:latin typeface="Calibri"/>
                          <a:ea typeface="Calibri"/>
                          <a:cs typeface="Times New Roman"/>
                        </a:rPr>
                        <a:t>Sono presenti pochi esempi validi</a:t>
                      </a:r>
                    </a:p>
                  </a:txBody>
                  <a:tcPr marL="81734" marR="81734" marT="40867" marB="4086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it-IT" sz="1000" dirty="0">
                          <a:latin typeface="Calibri"/>
                          <a:ea typeface="Calibri"/>
                          <a:cs typeface="Times New Roman"/>
                        </a:rPr>
                        <a:t>Non sono presenti esempi o quelli presenti non sono validi</a:t>
                      </a:r>
                    </a:p>
                  </a:txBody>
                  <a:tcPr marL="81734" marR="81734" marT="40867" marB="40867"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1127448" y="1556792"/>
            <a:ext cx="9865096" cy="4462760"/>
          </a:xfrm>
          <a:prstGeom prst="rect">
            <a:avLst/>
          </a:prstGeom>
        </p:spPr>
        <p:txBody>
          <a:bodyPr wrap="square">
            <a:spAutoFit/>
          </a:bodyPr>
          <a:lstStyle/>
          <a:p>
            <a:pPr algn="ctr"/>
            <a:r>
              <a:rPr lang="it-IT" sz="2400" b="1" u="sng" dirty="0" smtClean="0">
                <a:solidFill>
                  <a:srgbClr val="00B0F0"/>
                </a:solidFill>
                <a:effectLst>
                  <a:outerShdw blurRad="38100" dist="38100" dir="2700000" algn="tl">
                    <a:srgbClr val="000000">
                      <a:alpha val="43137"/>
                    </a:srgbClr>
                  </a:outerShdw>
                </a:effectLst>
              </a:rPr>
              <a:t>Piano Nazionale Scuola Digitale (PNSD)</a:t>
            </a:r>
            <a:r>
              <a:rPr lang="it-IT" sz="2400" b="1" dirty="0" smtClean="0"/>
              <a:t> </a:t>
            </a:r>
            <a:r>
              <a:rPr lang="it-IT" sz="2000" b="1" dirty="0" smtClean="0"/>
              <a:t> </a:t>
            </a:r>
          </a:p>
          <a:p>
            <a:endParaRPr lang="it-IT" sz="2000" b="1" dirty="0" smtClean="0"/>
          </a:p>
          <a:p>
            <a:pPr>
              <a:lnSpc>
                <a:spcPct val="150000"/>
              </a:lnSpc>
            </a:pPr>
            <a:r>
              <a:rPr lang="it-IT" sz="2000" b="1" u="sng" dirty="0" smtClean="0"/>
              <a:t>Il Piano Nazionale Scuola Digitale (PNSD</a:t>
            </a:r>
            <a:r>
              <a:rPr lang="it-IT" sz="2000" u="sng" dirty="0" smtClean="0"/>
              <a:t>) </a:t>
            </a:r>
            <a:r>
              <a:rPr lang="it-IT" sz="2000" b="1" u="sng" dirty="0" smtClean="0"/>
              <a:t>è il documento di indirizzo del Ministero dell’Istruzione, dell’Università e della Ricerca</a:t>
            </a:r>
            <a:r>
              <a:rPr lang="it-IT" sz="2000" u="sng" dirty="0" smtClean="0"/>
              <a:t> </a:t>
            </a:r>
            <a:r>
              <a:rPr lang="it-IT" sz="2000" b="1" u="sng" dirty="0" smtClean="0"/>
              <a:t>per</a:t>
            </a:r>
            <a:r>
              <a:rPr lang="it-IT" sz="2000" u="sng" dirty="0" smtClean="0"/>
              <a:t> il lancio di </a:t>
            </a:r>
            <a:r>
              <a:rPr lang="it-IT" sz="2000" b="1" u="sng" dirty="0" smtClean="0"/>
              <a:t>una strategia complessiva di innovazione della scuola italiana</a:t>
            </a:r>
            <a:r>
              <a:rPr lang="it-IT" sz="2000" u="sng" dirty="0" smtClean="0"/>
              <a:t> </a:t>
            </a:r>
            <a:r>
              <a:rPr lang="it-IT" sz="2000" b="1" u="sng" dirty="0" smtClean="0"/>
              <a:t>e per un nuovo posizionamento del suo sistema educativo nell’era digitale</a:t>
            </a:r>
            <a:r>
              <a:rPr lang="it-IT" sz="2000" dirty="0" smtClean="0"/>
              <a:t>.</a:t>
            </a:r>
          </a:p>
          <a:p>
            <a:pPr>
              <a:lnSpc>
                <a:spcPct val="150000"/>
              </a:lnSpc>
            </a:pPr>
            <a:r>
              <a:rPr lang="it-IT" sz="2000" dirty="0" smtClean="0"/>
              <a:t>È un</a:t>
            </a:r>
            <a:r>
              <a:rPr lang="it-IT" sz="2000" u="sng" dirty="0" smtClean="0"/>
              <a:t> </a:t>
            </a:r>
            <a:r>
              <a:rPr lang="it-IT" sz="2000" b="1" u="sng" dirty="0" smtClean="0"/>
              <a:t>pilastro fondamentale de La Buona Scuola (legge 107/2015</a:t>
            </a:r>
            <a:r>
              <a:rPr lang="it-IT" sz="2000" dirty="0" smtClean="0"/>
              <a:t>), una </a:t>
            </a:r>
            <a:r>
              <a:rPr lang="it-IT" sz="2000" b="1" u="sng" dirty="0" smtClean="0"/>
              <a:t>visione operativa</a:t>
            </a:r>
            <a:r>
              <a:rPr lang="it-IT" sz="2000" dirty="0" smtClean="0"/>
              <a:t> che rispecchia la posizione del Governo rispetto alle più importanti sfide di innovazione del sistema pubblico:</a:t>
            </a:r>
            <a:r>
              <a:rPr lang="it-IT" sz="2000" u="sng" dirty="0" smtClean="0"/>
              <a:t> al centro di questa visione, vi sono</a:t>
            </a:r>
            <a:r>
              <a:rPr lang="it-IT" sz="2000" dirty="0" smtClean="0"/>
              <a:t> l’</a:t>
            </a:r>
            <a:r>
              <a:rPr lang="it-IT" sz="2000" b="1" u="sng" dirty="0" smtClean="0"/>
              <a:t>innovazione del sistema scolastico e le opportunità dell’educazione digitale</a:t>
            </a:r>
            <a:r>
              <a:rPr lang="it-IT" sz="2000" dirty="0" smtClean="0"/>
              <a:t>.</a:t>
            </a:r>
            <a:endParaRPr lang="it-IT" sz="20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6" name="Rettangolo 5"/>
          <p:cNvSpPr/>
          <p:nvPr/>
        </p:nvSpPr>
        <p:spPr>
          <a:xfrm>
            <a:off x="1919536" y="1124745"/>
            <a:ext cx="8784976" cy="1508105"/>
          </a:xfrm>
          <a:prstGeom prst="rect">
            <a:avLst/>
          </a:prstGeom>
        </p:spPr>
        <p:txBody>
          <a:bodyPr wrap="square">
            <a:spAutoFit/>
          </a:bodyPr>
          <a:lstStyle/>
          <a:p>
            <a:pPr algn="ctr"/>
            <a:r>
              <a:rPr lang="it-IT" sz="2400" b="1" u="sng" dirty="0" err="1" smtClean="0">
                <a:solidFill>
                  <a:srgbClr val="00B0F0"/>
                </a:solidFill>
                <a:effectLst>
                  <a:outerShdw blurRad="38100" dist="38100" dir="2700000" algn="tl">
                    <a:srgbClr val="000000">
                      <a:alpha val="43137"/>
                    </a:srgbClr>
                  </a:outerShdw>
                </a:effectLst>
                <a:latin typeface="Calibri" pitchFamily="34" charset="0"/>
                <a:cs typeface="Calibri" pitchFamily="34" charset="0"/>
              </a:rPr>
              <a:t>eTwinning</a:t>
            </a:r>
            <a:r>
              <a:rPr lang="it-IT" sz="2400" b="1" u="sng"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nel Piano Nazionale Scuola Digitale (PNSD</a:t>
            </a:r>
            <a:r>
              <a:rPr lang="it-IT" sz="2000" b="1" u="sng"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a:t>
            </a:r>
            <a:endParaRPr lang="it-IT" sz="2000" b="1" dirty="0" smtClean="0">
              <a:latin typeface="Calibri" pitchFamily="34" charset="0"/>
              <a:cs typeface="Calibri" pitchFamily="34" charset="0"/>
            </a:endParaRPr>
          </a:p>
          <a:p>
            <a:pPr algn="ctr"/>
            <a:r>
              <a:rPr lang="it-IT" sz="2400" b="1" dirty="0" smtClean="0">
                <a:latin typeface="Calibri" pitchFamily="34" charset="0"/>
                <a:cs typeface="Calibri" pitchFamily="34" charset="0"/>
              </a:rPr>
              <a:t>La Buona Scuola digitale  esiste già</a:t>
            </a:r>
          </a:p>
          <a:p>
            <a:pPr algn="ctr"/>
            <a:r>
              <a:rPr lang="it-IT" sz="2400" b="1" dirty="0" smtClean="0">
                <a:latin typeface="Calibri" pitchFamily="34" charset="0"/>
                <a:cs typeface="Calibri" pitchFamily="34" charset="0"/>
              </a:rPr>
              <a:t>    </a:t>
            </a:r>
            <a:r>
              <a:rPr lang="it-IT" sz="1800" b="1" dirty="0" smtClean="0">
                <a:latin typeface="Calibri" pitchFamily="34" charset="0"/>
                <a:cs typeface="Calibri" pitchFamily="34" charset="0"/>
              </a:rPr>
              <a:t>Pag. 21 del PNSD</a:t>
            </a:r>
          </a:p>
          <a:p>
            <a:endParaRPr lang="it-IT" sz="2000" dirty="0"/>
          </a:p>
        </p:txBody>
      </p:sp>
      <p:sp>
        <p:nvSpPr>
          <p:cNvPr id="7" name="Rettangolo 6"/>
          <p:cNvSpPr/>
          <p:nvPr/>
        </p:nvSpPr>
        <p:spPr>
          <a:xfrm>
            <a:off x="479376" y="2276873"/>
            <a:ext cx="11089232" cy="3785652"/>
          </a:xfrm>
          <a:prstGeom prst="rect">
            <a:avLst/>
          </a:prstGeom>
        </p:spPr>
        <p:txBody>
          <a:bodyPr wrap="square">
            <a:spAutoFit/>
          </a:bodyPr>
          <a:lstStyle/>
          <a:p>
            <a:r>
              <a:rPr lang="it-IT" sz="2400" dirty="0" smtClean="0">
                <a:latin typeface="Calibri" pitchFamily="34" charset="0"/>
                <a:cs typeface="Calibri" pitchFamily="34" charset="0"/>
              </a:rPr>
              <a:t>“Non vanno dimenticati inoltre  (…) quei singoli docenti e intere scuole (...) che hanno partecipato in questi anni ai progetti su metodologie innovative per la didattica e la trasformazione degli spazi di apprendimento proposte da </a:t>
            </a:r>
            <a:r>
              <a:rPr lang="it-IT" sz="2400" dirty="0" err="1" smtClean="0">
                <a:latin typeface="Calibri" pitchFamily="34" charset="0"/>
                <a:cs typeface="Calibri" pitchFamily="34" charset="0"/>
              </a:rPr>
              <a:t>European</a:t>
            </a:r>
            <a:r>
              <a:rPr lang="it-IT" sz="2400" dirty="0" smtClean="0">
                <a:latin typeface="Calibri" pitchFamily="34" charset="0"/>
                <a:cs typeface="Calibri" pitchFamily="34" charset="0"/>
              </a:rPr>
              <a:t> </a:t>
            </a:r>
            <a:r>
              <a:rPr lang="it-IT" sz="2400" dirty="0" err="1" smtClean="0">
                <a:latin typeface="Calibri" pitchFamily="34" charset="0"/>
                <a:cs typeface="Calibri" pitchFamily="34" charset="0"/>
              </a:rPr>
              <a:t>Schoolnet</a:t>
            </a:r>
            <a:r>
              <a:rPr lang="it-IT" sz="2400" dirty="0" smtClean="0">
                <a:latin typeface="Calibri" pitchFamily="34" charset="0"/>
                <a:cs typeface="Calibri" pitchFamily="34" charset="0"/>
              </a:rPr>
              <a:t>. </a:t>
            </a:r>
          </a:p>
          <a:p>
            <a:r>
              <a:rPr lang="it-IT" sz="2400" b="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I progetti </a:t>
            </a:r>
            <a:r>
              <a:rPr lang="it-IT" sz="2400" b="1" dirty="0" err="1" smtClean="0">
                <a:solidFill>
                  <a:srgbClr val="0070C0"/>
                </a:solidFill>
                <a:effectLst>
                  <a:outerShdw blurRad="38100" dist="38100" dir="2700000" algn="tl">
                    <a:srgbClr val="000000">
                      <a:alpha val="43137"/>
                    </a:srgbClr>
                  </a:outerShdw>
                </a:effectLst>
                <a:latin typeface="Calibri" pitchFamily="34" charset="0"/>
                <a:cs typeface="Calibri" pitchFamily="34" charset="0"/>
              </a:rPr>
              <a:t>e-Twinning</a:t>
            </a:r>
            <a:r>
              <a:rPr lang="it-IT" sz="2400" dirty="0" smtClean="0">
                <a:latin typeface="Calibri" pitchFamily="34" charset="0"/>
                <a:cs typeface="Calibri" pitchFamily="34" charset="0"/>
              </a:rPr>
              <a:t> (https://www.etwinning. net/</a:t>
            </a:r>
            <a:r>
              <a:rPr lang="it-IT" sz="2400" dirty="0" err="1" smtClean="0">
                <a:latin typeface="Calibri" pitchFamily="34" charset="0"/>
                <a:cs typeface="Calibri" pitchFamily="34" charset="0"/>
              </a:rPr>
              <a:t>it</a:t>
            </a:r>
            <a:r>
              <a:rPr lang="it-IT" sz="2400" dirty="0" smtClean="0">
                <a:latin typeface="Calibri" pitchFamily="34" charset="0"/>
                <a:cs typeface="Calibri" pitchFamily="34" charset="0"/>
              </a:rPr>
              <a:t>/pub/</a:t>
            </a:r>
            <a:r>
              <a:rPr lang="it-IT" sz="2400" dirty="0" err="1" smtClean="0">
                <a:latin typeface="Calibri" pitchFamily="34" charset="0"/>
                <a:cs typeface="Calibri" pitchFamily="34" charset="0"/>
              </a:rPr>
              <a:t>index.htm</a:t>
            </a:r>
            <a:r>
              <a:rPr lang="it-IT" sz="2400" dirty="0" smtClean="0">
                <a:latin typeface="Calibri" pitchFamily="34" charset="0"/>
                <a:cs typeface="Calibri" pitchFamily="34" charset="0"/>
              </a:rPr>
              <a:t>), Creative </a:t>
            </a:r>
            <a:r>
              <a:rPr lang="it-IT" sz="2400" dirty="0" err="1" smtClean="0">
                <a:latin typeface="Calibri" pitchFamily="34" charset="0"/>
                <a:cs typeface="Calibri" pitchFamily="34" charset="0"/>
              </a:rPr>
              <a:t>Classroom</a:t>
            </a:r>
            <a:r>
              <a:rPr lang="it-IT" sz="2400" dirty="0" smtClean="0">
                <a:latin typeface="Calibri" pitchFamily="34" charset="0"/>
                <a:cs typeface="Calibri" pitchFamily="34" charset="0"/>
              </a:rPr>
              <a:t> </a:t>
            </a:r>
            <a:r>
              <a:rPr lang="it-IT" sz="2400" dirty="0" err="1" smtClean="0">
                <a:latin typeface="Calibri" pitchFamily="34" charset="0"/>
                <a:cs typeface="Calibri" pitchFamily="34" charset="0"/>
              </a:rPr>
              <a:t>Lab</a:t>
            </a:r>
            <a:endParaRPr lang="it-IT" sz="2400" dirty="0" smtClean="0">
              <a:latin typeface="Calibri" pitchFamily="34" charset="0"/>
              <a:cs typeface="Calibri" pitchFamily="34" charset="0"/>
            </a:endParaRPr>
          </a:p>
          <a:p>
            <a:r>
              <a:rPr lang="en-US" sz="2400" dirty="0" smtClean="0">
                <a:latin typeface="Calibri" pitchFamily="34" charset="0"/>
                <a:cs typeface="Calibri" pitchFamily="34" charset="0"/>
              </a:rPr>
              <a:t>(http://creative.eun.org/), Living Schools Lab </a:t>
            </a:r>
            <a:r>
              <a:rPr lang="it-IT" sz="2400" dirty="0" smtClean="0">
                <a:latin typeface="Calibri" pitchFamily="34" charset="0"/>
                <a:cs typeface="Calibri" pitchFamily="34" charset="0"/>
              </a:rPr>
              <a:t>(http://lsl.eun.org/), </a:t>
            </a:r>
            <a:r>
              <a:rPr lang="it-IT" sz="2400" dirty="0" err="1" smtClean="0">
                <a:latin typeface="Calibri" pitchFamily="34" charset="0"/>
                <a:cs typeface="Calibri" pitchFamily="34" charset="0"/>
              </a:rPr>
              <a:t>Itec</a:t>
            </a:r>
            <a:r>
              <a:rPr lang="it-IT" sz="2400" dirty="0" smtClean="0">
                <a:latin typeface="Calibri" pitchFamily="34" charset="0"/>
                <a:cs typeface="Calibri" pitchFamily="34" charset="0"/>
              </a:rPr>
              <a:t> (http://itec.eun.org/), (…) sono stati </a:t>
            </a:r>
            <a:r>
              <a:rPr lang="it-IT" sz="2400" b="1" dirty="0" smtClean="0">
                <a:effectLst>
                  <a:outerShdw blurRad="38100" dist="38100" dir="2700000" algn="tl">
                    <a:srgbClr val="000000">
                      <a:alpha val="43137"/>
                    </a:srgbClr>
                  </a:outerShdw>
                </a:effectLst>
                <a:latin typeface="Calibri" pitchFamily="34" charset="0"/>
                <a:cs typeface="Calibri" pitchFamily="34" charset="0"/>
              </a:rPr>
              <a:t>palestre di innovazione sui temi più avanzati del digitale a scuola</a:t>
            </a:r>
            <a:r>
              <a:rPr lang="it-IT" sz="2400" b="1" dirty="0" smtClean="0">
                <a:latin typeface="Calibri" pitchFamily="34" charset="0"/>
                <a:cs typeface="Calibri" pitchFamily="34" charset="0"/>
              </a:rPr>
              <a:t> (su temi quali spazi, scenari didattici, inclusione, collaborazione, cultura scientifica) </a:t>
            </a:r>
            <a:r>
              <a:rPr lang="it-IT" sz="2400" b="1" dirty="0" smtClean="0">
                <a:effectLst>
                  <a:outerShdw blurRad="38100" dist="38100" dir="2700000" algn="tl">
                    <a:srgbClr val="000000">
                      <a:alpha val="43137"/>
                    </a:srgbClr>
                  </a:outerShdw>
                </a:effectLst>
                <a:latin typeface="Calibri" pitchFamily="34" charset="0"/>
                <a:cs typeface="Calibri" pitchFamily="34" charset="0"/>
              </a:rPr>
              <a:t>i cui modelli e la loro messa a sistema sono utili per una diffusione più ampia delle pratiche</a:t>
            </a:r>
            <a:r>
              <a:rPr lang="it-IT" sz="2000" dirty="0" smtClean="0">
                <a:latin typeface="Calibri" pitchFamily="34" charset="0"/>
                <a:cs typeface="Calibri" pitchFamily="34" charset="0"/>
              </a:rPr>
              <a:t>.</a:t>
            </a:r>
            <a:endParaRPr lang="it-IT" sz="2000" dirty="0">
              <a:latin typeface="Calibri" pitchFamily="34" charset="0"/>
              <a:cs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11.png"/>
          <p:cNvPicPr>
            <a:picLocks noChangeAspect="1"/>
          </p:cNvPicPr>
          <p:nvPr/>
        </p:nvPicPr>
        <p:blipFill>
          <a:blip r:embed="rId2" cstate="print">
            <a:extLst/>
          </a:blip>
          <a:srcRect t="43096"/>
          <a:stretch>
            <a:fillRect/>
          </a:stretch>
        </p:blipFill>
        <p:spPr>
          <a:xfrm>
            <a:off x="2783632" y="3212976"/>
            <a:ext cx="6848564" cy="1944217"/>
          </a:xfrm>
          <a:prstGeom prst="rect">
            <a:avLst/>
          </a:prstGeom>
          <a:ln w="12700">
            <a:miter lim="400000"/>
          </a:ln>
        </p:spPr>
      </p:pic>
      <p:sp>
        <p:nvSpPr>
          <p:cNvPr id="124" name="Shape 124"/>
          <p:cNvSpPr/>
          <p:nvPr/>
        </p:nvSpPr>
        <p:spPr>
          <a:xfrm>
            <a:off x="5231904" y="5085184"/>
            <a:ext cx="2313008" cy="1000613"/>
          </a:xfrm>
          <a:prstGeom prst="rect">
            <a:avLst/>
          </a:prstGeom>
          <a:ln w="12700">
            <a:miter lim="400000"/>
          </a:ln>
          <a:extLst>
            <a:ext uri="{C572A759-6A51-4108-AA02-DFA0A04FC94B}">
              <ma14:wrappingTextBoxFlag xmlns:ma14="http://schemas.microsoft.com/office/mac/drawingml/2011/main" xmlns="" val="1"/>
            </a:ext>
          </a:extLst>
        </p:spPr>
        <p:txBody>
          <a:bodyPr wrap="square" lIns="38267" tIns="38268" rIns="38267" bIns="38268" numCol="1">
            <a:spAutoFit/>
          </a:bodyPr>
          <a:lstStyle>
            <a:lvl1pPr>
              <a:defRPr sz="3000">
                <a:solidFill>
                  <a:srgbClr val="072B5B"/>
                </a:solidFill>
              </a:defRPr>
            </a:lvl1pPr>
          </a:lstStyle>
          <a:p>
            <a:r>
              <a:rPr b="1" dirty="0" err="1">
                <a:latin typeface="Calibri" pitchFamily="34" charset="0"/>
                <a:cs typeface="Calibri" pitchFamily="34" charset="0"/>
              </a:rPr>
              <a:t>Competenze</a:t>
            </a:r>
            <a:r>
              <a:rPr b="1" dirty="0">
                <a:latin typeface="Calibri" pitchFamily="34" charset="0"/>
                <a:cs typeface="Calibri" pitchFamily="34" charset="0"/>
              </a:rPr>
              <a:t> e </a:t>
            </a:r>
            <a:r>
              <a:rPr b="1" dirty="0" err="1">
                <a:latin typeface="Calibri" pitchFamily="34" charset="0"/>
                <a:cs typeface="Calibri" pitchFamily="34" charset="0"/>
              </a:rPr>
              <a:t>contenuti</a:t>
            </a:r>
            <a:endParaRPr b="1" dirty="0">
              <a:latin typeface="Calibri" pitchFamily="34" charset="0"/>
              <a:cs typeface="Calibri" pitchFamily="34" charset="0"/>
            </a:endParaRPr>
          </a:p>
        </p:txBody>
      </p:sp>
      <p:sp>
        <p:nvSpPr>
          <p:cNvPr id="125" name="Shape 125"/>
          <p:cNvSpPr/>
          <p:nvPr/>
        </p:nvSpPr>
        <p:spPr>
          <a:xfrm>
            <a:off x="2677007" y="5226944"/>
            <a:ext cx="1721962" cy="538948"/>
          </a:xfrm>
          <a:prstGeom prst="rect">
            <a:avLst/>
          </a:prstGeom>
          <a:ln w="12700">
            <a:miter lim="400000"/>
          </a:ln>
          <a:extLst>
            <a:ext uri="{C572A759-6A51-4108-AA02-DFA0A04FC94B}">
              <ma14:wrappingTextBoxFlag xmlns:ma14="http://schemas.microsoft.com/office/mac/drawingml/2011/main" xmlns="" val="1"/>
            </a:ext>
          </a:extLst>
        </p:spPr>
        <p:txBody>
          <a:bodyPr wrap="square" lIns="38267" tIns="38268" rIns="38267" bIns="38268" numCol="1">
            <a:spAutoFit/>
          </a:bodyPr>
          <a:lstStyle>
            <a:lvl1pPr>
              <a:defRPr sz="3000">
                <a:solidFill>
                  <a:srgbClr val="072B5B"/>
                </a:solidFill>
              </a:defRPr>
            </a:lvl1pPr>
          </a:lstStyle>
          <a:p>
            <a:r>
              <a:rPr b="1" dirty="0" err="1">
                <a:latin typeface="Calibri" pitchFamily="34" charset="0"/>
                <a:cs typeface="Calibri" pitchFamily="34" charset="0"/>
              </a:rPr>
              <a:t>Strumenti</a:t>
            </a:r>
            <a:endParaRPr b="1" dirty="0">
              <a:latin typeface="Calibri" pitchFamily="34" charset="0"/>
              <a:cs typeface="Calibri" pitchFamily="34" charset="0"/>
            </a:endParaRPr>
          </a:p>
        </p:txBody>
      </p:sp>
      <p:sp>
        <p:nvSpPr>
          <p:cNvPr id="126" name="Shape 126"/>
          <p:cNvSpPr/>
          <p:nvPr/>
        </p:nvSpPr>
        <p:spPr>
          <a:xfrm>
            <a:off x="7824192" y="5157192"/>
            <a:ext cx="3312368" cy="1000613"/>
          </a:xfrm>
          <a:prstGeom prst="rect">
            <a:avLst/>
          </a:prstGeom>
          <a:ln w="12700">
            <a:miter lim="400000"/>
          </a:ln>
          <a:extLst>
            <a:ext uri="{C572A759-6A51-4108-AA02-DFA0A04FC94B}">
              <ma14:wrappingTextBoxFlag xmlns:ma14="http://schemas.microsoft.com/office/mac/drawingml/2011/main" xmlns="" val="1"/>
            </a:ext>
          </a:extLst>
        </p:spPr>
        <p:txBody>
          <a:bodyPr wrap="square" lIns="38267" tIns="38268" rIns="38267" bIns="38268" numCol="1">
            <a:spAutoFit/>
          </a:bodyPr>
          <a:lstStyle/>
          <a:p>
            <a:pPr>
              <a:defRPr sz="3000">
                <a:solidFill>
                  <a:srgbClr val="072B5B"/>
                </a:solidFill>
              </a:defRPr>
            </a:pPr>
            <a:r>
              <a:rPr b="1" dirty="0" err="1">
                <a:latin typeface="Calibri" pitchFamily="34" charset="0"/>
                <a:cs typeface="Calibri" pitchFamily="34" charset="0"/>
              </a:rPr>
              <a:t>Formazione</a:t>
            </a:r>
            <a:r>
              <a:rPr b="1" dirty="0">
                <a:latin typeface="Calibri" pitchFamily="34" charset="0"/>
                <a:cs typeface="Calibri" pitchFamily="34" charset="0"/>
              </a:rPr>
              <a:t> e</a:t>
            </a:r>
            <a:r>
              <a:rPr b="1" dirty="0">
                <a:latin typeface="Calibri" pitchFamily="34" charset="0"/>
                <a:ea typeface="Avenir Medium"/>
                <a:cs typeface="Calibri" pitchFamily="34" charset="0"/>
                <a:sym typeface="Avenir Medium"/>
              </a:rPr>
              <a:t> </a:t>
            </a:r>
            <a:r>
              <a:rPr b="1" dirty="0" err="1" smtClean="0">
                <a:latin typeface="Calibri" pitchFamily="34" charset="0"/>
                <a:ea typeface="Avenir Medium"/>
                <a:cs typeface="Calibri" pitchFamily="34" charset="0"/>
                <a:sym typeface="Avenir Medium"/>
              </a:rPr>
              <a:t>a</a:t>
            </a:r>
            <a:r>
              <a:rPr b="1" dirty="0" err="1" smtClean="0">
                <a:latin typeface="Calibri" pitchFamily="34" charset="0"/>
                <a:cs typeface="Calibri" pitchFamily="34" charset="0"/>
              </a:rPr>
              <a:t>ccompagnamen</a:t>
            </a:r>
            <a:r>
              <a:rPr lang="it-IT" b="1" dirty="0" smtClean="0">
                <a:latin typeface="Calibri" pitchFamily="34" charset="0"/>
                <a:cs typeface="Calibri" pitchFamily="34" charset="0"/>
              </a:rPr>
              <a:t>t</a:t>
            </a:r>
            <a:r>
              <a:rPr b="1" dirty="0" smtClean="0">
                <a:latin typeface="Calibri" pitchFamily="34" charset="0"/>
                <a:cs typeface="Calibri" pitchFamily="34" charset="0"/>
              </a:rPr>
              <a:t>o</a:t>
            </a:r>
            <a:endParaRPr b="1" dirty="0">
              <a:latin typeface="Calibri" pitchFamily="34" charset="0"/>
              <a:cs typeface="Calibri" pitchFamily="34" charset="0"/>
            </a:endParaRPr>
          </a:p>
        </p:txBody>
      </p:sp>
      <p:pic>
        <p:nvPicPr>
          <p:cNvPr id="127" name="logo.png"/>
          <p:cNvPicPr>
            <a:picLocks noChangeAspect="1"/>
          </p:cNvPicPr>
          <p:nvPr/>
        </p:nvPicPr>
        <p:blipFill>
          <a:blip r:embed="rId3" cstate="print">
            <a:extLst/>
          </a:blip>
          <a:stretch>
            <a:fillRect/>
          </a:stretch>
        </p:blipFill>
        <p:spPr>
          <a:xfrm>
            <a:off x="4439816" y="1628800"/>
            <a:ext cx="3588862" cy="1944216"/>
          </a:xfrm>
          <a:prstGeom prst="rect">
            <a:avLst/>
          </a:prstGeom>
          <a:ln w="12700">
            <a:miter lim="400000"/>
          </a:ln>
        </p:spPr>
      </p:pic>
      <p:sp>
        <p:nvSpPr>
          <p:cNvPr id="7" name="Rettangolo 6"/>
          <p:cNvSpPr/>
          <p:nvPr/>
        </p:nvSpPr>
        <p:spPr>
          <a:xfrm rot="10800000" flipV="1">
            <a:off x="911424" y="835550"/>
            <a:ext cx="9793088" cy="523220"/>
          </a:xfrm>
          <a:prstGeom prst="rect">
            <a:avLst/>
          </a:prstGeom>
        </p:spPr>
        <p:txBody>
          <a:bodyPr wrap="square">
            <a:spAutoFit/>
          </a:bodyPr>
          <a:lstStyle/>
          <a:p>
            <a:pPr algn="ctr"/>
            <a:r>
              <a:rPr lang="it-IT" sz="2800" b="1" u="sng" dirty="0" err="1" smtClean="0">
                <a:solidFill>
                  <a:srgbClr val="00B0F0"/>
                </a:solidFill>
                <a:effectLst>
                  <a:outerShdw blurRad="38100" dist="38100" dir="2700000" algn="tl">
                    <a:srgbClr val="000000">
                      <a:alpha val="43137"/>
                    </a:srgbClr>
                  </a:outerShdw>
                </a:effectLst>
                <a:latin typeface="Calibri" pitchFamily="34" charset="0"/>
                <a:cs typeface="Calibri" pitchFamily="34" charset="0"/>
              </a:rPr>
              <a:t>eTwinning</a:t>
            </a:r>
            <a:r>
              <a:rPr lang="it-IT" sz="2800" b="1" u="sng" dirty="0" smtClean="0">
                <a:solidFill>
                  <a:srgbClr val="00B0F0"/>
                </a:solidFill>
                <a:effectLst>
                  <a:outerShdw blurRad="38100" dist="38100" dir="2700000" algn="tl">
                    <a:srgbClr val="000000">
                      <a:alpha val="43137"/>
                    </a:srgbClr>
                  </a:outerShdw>
                </a:effectLst>
                <a:latin typeface="Calibri" pitchFamily="34" charset="0"/>
                <a:cs typeface="Calibri" pitchFamily="34" charset="0"/>
              </a:rPr>
              <a:t> nel Piano Nazionale Scuola Digitale (PNSD)</a:t>
            </a:r>
            <a:r>
              <a:rPr lang="it-IT" b="1" dirty="0" smtClean="0"/>
              <a:t> </a:t>
            </a:r>
            <a:endParaRPr lang="it-IT"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graphicFrame>
        <p:nvGraphicFramePr>
          <p:cNvPr id="3078" name="Object 6"/>
          <p:cNvGraphicFramePr>
            <a:graphicFrameLocks noChangeAspect="1"/>
          </p:cNvGraphicFramePr>
          <p:nvPr/>
        </p:nvGraphicFramePr>
        <p:xfrm>
          <a:off x="551384" y="1196752"/>
          <a:ext cx="11161240" cy="6531471"/>
        </p:xfrm>
        <a:graphic>
          <a:graphicData uri="http://schemas.openxmlformats.org/presentationml/2006/ole">
            <p:oleObj spid="_x0000_s3078" name="Acrobat Document" r:id="rId5" imgW="8019943" imgH="5667255" progId="AcroExch.Document.DC">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sp>
        <p:nvSpPr>
          <p:cNvPr id="4" name="Rettangolo 3"/>
          <p:cNvSpPr/>
          <p:nvPr/>
        </p:nvSpPr>
        <p:spPr>
          <a:xfrm>
            <a:off x="911424" y="908721"/>
            <a:ext cx="10873208" cy="615553"/>
          </a:xfrm>
          <a:prstGeom prst="rect">
            <a:avLst/>
          </a:prstGeom>
        </p:spPr>
        <p:txBody>
          <a:bodyPr wrap="square">
            <a:spAutoFit/>
          </a:bodyPr>
          <a:lstStyle/>
          <a:p>
            <a:r>
              <a:rPr lang="it-IT" sz="2000" b="1" dirty="0" smtClean="0"/>
              <a:t>                         </a:t>
            </a:r>
            <a:r>
              <a:rPr lang="it-IT" sz="2000" b="1" dirty="0" smtClean="0">
                <a:latin typeface="Calibri" pitchFamily="34" charset="0"/>
                <a:cs typeface="Calibri" pitchFamily="34" charset="0"/>
              </a:rPr>
              <a:t>PNSD e opportunità offerte da  </a:t>
            </a:r>
            <a:r>
              <a:rPr lang="it-IT" sz="2000" b="1" dirty="0" err="1" smtClean="0">
                <a:latin typeface="Calibri" pitchFamily="34" charset="0"/>
                <a:cs typeface="Calibri" pitchFamily="34" charset="0"/>
              </a:rPr>
              <a:t>e-Twinning</a:t>
            </a:r>
            <a:r>
              <a:rPr lang="it-IT" sz="1800" b="1" dirty="0" smtClean="0"/>
              <a:t>  </a:t>
            </a:r>
            <a:r>
              <a:rPr lang="it-IT" dirty="0" smtClean="0"/>
              <a:t/>
            </a:r>
            <a:br>
              <a:rPr lang="it-IT" dirty="0" smtClean="0"/>
            </a:br>
            <a:endParaRPr lang="it-IT" dirty="0"/>
          </a:p>
        </p:txBody>
      </p:sp>
      <p:graphicFrame>
        <p:nvGraphicFramePr>
          <p:cNvPr id="6" name="Tabella 5"/>
          <p:cNvGraphicFramePr>
            <a:graphicFrameLocks noGrp="1"/>
          </p:cNvGraphicFramePr>
          <p:nvPr/>
        </p:nvGraphicFramePr>
        <p:xfrm>
          <a:off x="0" y="1340768"/>
          <a:ext cx="12192000" cy="6265574"/>
        </p:xfrm>
        <a:graphic>
          <a:graphicData uri="http://schemas.openxmlformats.org/drawingml/2006/table">
            <a:tbl>
              <a:tblPr/>
              <a:tblGrid>
                <a:gridCol w="6096000"/>
                <a:gridCol w="6096000"/>
              </a:tblGrid>
              <a:tr h="145265">
                <a:tc>
                  <a:txBody>
                    <a:bodyPr/>
                    <a:lstStyle/>
                    <a:p>
                      <a:pPr>
                        <a:lnSpc>
                          <a:spcPct val="115000"/>
                        </a:lnSpc>
                        <a:spcAft>
                          <a:spcPts val="0"/>
                        </a:spcAft>
                      </a:pPr>
                      <a:r>
                        <a:rPr lang="it-IT" sz="800" dirty="0">
                          <a:latin typeface="Calibri" pitchFamily="34" charset="0"/>
                          <a:ea typeface="Calibri"/>
                          <a:cs typeface="Calibri" pitchFamily="34" charset="0"/>
                        </a:rPr>
                        <a:t>                       </a:t>
                      </a:r>
                      <a:r>
                        <a:rPr lang="it-IT" sz="1400" dirty="0">
                          <a:latin typeface="Calibri" pitchFamily="34" charset="0"/>
                          <a:ea typeface="Calibri"/>
                          <a:cs typeface="Calibri" pitchFamily="34" charset="0"/>
                        </a:rPr>
                        <a:t>Azioni   PNSD</a:t>
                      </a: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n-US" sz="1400" dirty="0" err="1">
                          <a:latin typeface="Calibri" pitchFamily="34" charset="0"/>
                          <a:ea typeface="Calibri"/>
                          <a:cs typeface="Calibri" pitchFamily="34" charset="0"/>
                        </a:rPr>
                        <a:t>Attività</a:t>
                      </a:r>
                      <a:r>
                        <a:rPr lang="en-US" sz="1400" dirty="0">
                          <a:latin typeface="Calibri" pitchFamily="34" charset="0"/>
                          <a:ea typeface="Calibri"/>
                          <a:cs typeface="Calibri" pitchFamily="34" charset="0"/>
                        </a:rPr>
                        <a:t> </a:t>
                      </a:r>
                      <a:r>
                        <a:rPr lang="en-US" sz="1400" dirty="0" err="1">
                          <a:latin typeface="Calibri" pitchFamily="34" charset="0"/>
                          <a:ea typeface="Calibri"/>
                          <a:cs typeface="Calibri" pitchFamily="34" charset="0"/>
                        </a:rPr>
                        <a:t>di</a:t>
                      </a:r>
                      <a:r>
                        <a:rPr lang="en-US" sz="1400" dirty="0">
                          <a:latin typeface="Calibri" pitchFamily="34" charset="0"/>
                          <a:ea typeface="Calibri"/>
                          <a:cs typeface="Calibri" pitchFamily="34" charset="0"/>
                        </a:rPr>
                        <a:t> </a:t>
                      </a:r>
                      <a:r>
                        <a:rPr lang="en-US" sz="1400" dirty="0" err="1">
                          <a:latin typeface="Calibri" pitchFamily="34" charset="0"/>
                          <a:ea typeface="Calibri"/>
                          <a:cs typeface="Calibri" pitchFamily="34" charset="0"/>
                        </a:rPr>
                        <a:t>eTwinning</a:t>
                      </a:r>
                      <a:endParaRPr lang="it-IT" sz="1400" dirty="0">
                        <a:latin typeface="Calibri" pitchFamily="34" charset="0"/>
                        <a:ea typeface="Calibri"/>
                        <a:cs typeface="Calibri" pitchFamily="34" charset="0"/>
                      </a:endParaRP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033706">
                <a:tc>
                  <a:txBody>
                    <a:bodyPr/>
                    <a:lstStyle/>
                    <a:p>
                      <a:pPr algn="ctr">
                        <a:lnSpc>
                          <a:spcPct val="115000"/>
                        </a:lnSpc>
                        <a:spcAft>
                          <a:spcPts val="0"/>
                        </a:spcAft>
                      </a:pPr>
                      <a:r>
                        <a:rPr lang="it-IT" sz="1600" b="1" dirty="0">
                          <a:latin typeface="Calibri" pitchFamily="34" charset="0"/>
                          <a:ea typeface="Calibri"/>
                          <a:cs typeface="Calibri" pitchFamily="34" charset="0"/>
                        </a:rPr>
                        <a:t>Docenti</a:t>
                      </a:r>
                      <a:endParaRPr lang="it-IT" sz="1600" dirty="0">
                        <a:latin typeface="Calibri" pitchFamily="34" charset="0"/>
                        <a:ea typeface="Calibri"/>
                        <a:cs typeface="Calibri" pitchFamily="34" charset="0"/>
                      </a:endParaRPr>
                    </a:p>
                    <a:p>
                      <a:pPr algn="ctr">
                        <a:lnSpc>
                          <a:spcPct val="115000"/>
                        </a:lnSpc>
                        <a:spcAft>
                          <a:spcPts val="0"/>
                        </a:spcAft>
                      </a:pPr>
                      <a:r>
                        <a:rPr lang="it-IT" sz="1600" b="1" dirty="0">
                          <a:latin typeface="Calibri" pitchFamily="34" charset="0"/>
                          <a:ea typeface="Calibri"/>
                          <a:cs typeface="Calibri" pitchFamily="34" charset="0"/>
                        </a:rPr>
                        <a:t>Formazione del personale</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Azione #25 - Formazione in servizio per l’innovazione didattica e organizzativa</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i docenti […] dovranno essere messi nelle giuste condizioni per agire come facilitatori di percorsi didattici innovativi </a:t>
                      </a:r>
                      <a:r>
                        <a:rPr lang="it-IT" sz="1600" dirty="0">
                          <a:latin typeface="Calibri" pitchFamily="34" charset="0"/>
                          <a:ea typeface="Calibri"/>
                          <a:cs typeface="Calibri" pitchFamily="34" charset="0"/>
                        </a:rPr>
                        <a:t>basati su contenuti più </a:t>
                      </a:r>
                      <a:r>
                        <a:rPr lang="it-IT" sz="1600" dirty="0" smtClean="0">
                          <a:latin typeface="Calibri" pitchFamily="34" charset="0"/>
                          <a:ea typeface="Calibri"/>
                          <a:cs typeface="Calibri" pitchFamily="34" charset="0"/>
                        </a:rPr>
                        <a:t>familiari per </a:t>
                      </a:r>
                      <a:r>
                        <a:rPr lang="it-IT" sz="1600" dirty="0">
                          <a:latin typeface="Calibri" pitchFamily="34" charset="0"/>
                          <a:ea typeface="Calibri"/>
                          <a:cs typeface="Calibri" pitchFamily="34" charset="0"/>
                        </a:rPr>
                        <a:t>i loro studenti</a:t>
                      </a:r>
                      <a:r>
                        <a:rPr lang="it-IT" sz="1600" dirty="0" smtClean="0">
                          <a:latin typeface="Calibri" pitchFamily="34" charset="0"/>
                          <a:ea typeface="Calibri"/>
                          <a:cs typeface="Calibri" pitchFamily="34" charset="0"/>
                        </a:rPr>
                        <a:t>. </a:t>
                      </a:r>
                      <a:r>
                        <a:rPr lang="it-IT" sz="1600" b="1" dirty="0" smtClean="0">
                          <a:latin typeface="Calibri" pitchFamily="34" charset="0"/>
                          <a:ea typeface="Calibri"/>
                          <a:cs typeface="Calibri" pitchFamily="34" charset="0"/>
                        </a:rPr>
                        <a:t>Pag</a:t>
                      </a:r>
                      <a:r>
                        <a:rPr lang="it-IT" sz="1600" b="1" dirty="0">
                          <a:latin typeface="Calibri" pitchFamily="34" charset="0"/>
                          <a:ea typeface="Calibri"/>
                          <a:cs typeface="Calibri" pitchFamily="34" charset="0"/>
                        </a:rPr>
                        <a:t>. 29 del PNSD</a:t>
                      </a:r>
                      <a:endParaRPr lang="it-IT" sz="1600" dirty="0">
                        <a:latin typeface="Calibri" pitchFamily="34" charset="0"/>
                        <a:ea typeface="Calibri"/>
                        <a:cs typeface="Calibri" pitchFamily="34" charset="0"/>
                      </a:endParaRP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endParaRPr lang="it-IT" sz="1600" dirty="0">
                        <a:latin typeface="Calibri" pitchFamily="34" charset="0"/>
                        <a:ea typeface="Calibri"/>
                        <a:cs typeface="Calibri" pitchFamily="34" charset="0"/>
                      </a:endParaRPr>
                    </a:p>
                    <a:p>
                      <a:pPr>
                        <a:lnSpc>
                          <a:spcPct val="115000"/>
                        </a:lnSpc>
                        <a:spcAft>
                          <a:spcPts val="0"/>
                        </a:spcAft>
                      </a:pPr>
                      <a:r>
                        <a:rPr lang="en-US" sz="1600" b="1" dirty="0">
                          <a:latin typeface="Calibri" pitchFamily="34" charset="0"/>
                          <a:ea typeface="Calibri"/>
                          <a:cs typeface="Calibri" pitchFamily="34" charset="0"/>
                        </a:rPr>
                        <a:t>Learning event </a:t>
                      </a:r>
                      <a:endParaRPr lang="it-IT" sz="1600" dirty="0">
                        <a:latin typeface="Calibri" pitchFamily="34" charset="0"/>
                        <a:ea typeface="Calibri"/>
                        <a:cs typeface="Calibri" pitchFamily="34" charset="0"/>
                      </a:endParaRPr>
                    </a:p>
                    <a:p>
                      <a:pPr>
                        <a:lnSpc>
                          <a:spcPct val="115000"/>
                        </a:lnSpc>
                        <a:spcAft>
                          <a:spcPts val="0"/>
                        </a:spcAft>
                      </a:pPr>
                      <a:r>
                        <a:rPr lang="en-US" sz="1600" b="1" dirty="0">
                          <a:latin typeface="Calibri" pitchFamily="34" charset="0"/>
                          <a:ea typeface="Calibri"/>
                          <a:cs typeface="Calibri" pitchFamily="34" charset="0"/>
                        </a:rPr>
                        <a:t>Video </a:t>
                      </a:r>
                      <a:r>
                        <a:rPr lang="en-US" sz="1600" b="1" dirty="0" err="1">
                          <a:latin typeface="Calibri" pitchFamily="34" charset="0"/>
                          <a:ea typeface="Calibri"/>
                          <a:cs typeface="Calibri" pitchFamily="34" charset="0"/>
                        </a:rPr>
                        <a:t>conferenze</a:t>
                      </a:r>
                      <a:endParaRPr lang="it-IT" sz="1600" dirty="0">
                        <a:latin typeface="Calibri" pitchFamily="34" charset="0"/>
                        <a:ea typeface="Calibri"/>
                        <a:cs typeface="Calibri" pitchFamily="34" charset="0"/>
                      </a:endParaRPr>
                    </a:p>
                    <a:p>
                      <a:pPr>
                        <a:lnSpc>
                          <a:spcPct val="115000"/>
                        </a:lnSpc>
                        <a:spcAft>
                          <a:spcPts val="0"/>
                        </a:spcAft>
                      </a:pPr>
                      <a:r>
                        <a:rPr lang="en-US" sz="1600" b="1" dirty="0">
                          <a:latin typeface="Calibri" pitchFamily="34" charset="0"/>
                          <a:ea typeface="Calibri"/>
                          <a:cs typeface="Calibri" pitchFamily="34" charset="0"/>
                        </a:rPr>
                        <a:t>Webinar </a:t>
                      </a:r>
                      <a:endParaRPr lang="it-IT" sz="1600" dirty="0">
                        <a:latin typeface="Calibri" pitchFamily="34" charset="0"/>
                        <a:ea typeface="Calibri"/>
                        <a:cs typeface="Calibri" pitchFamily="34" charset="0"/>
                      </a:endParaRPr>
                    </a:p>
                    <a:p>
                      <a:pPr>
                        <a:lnSpc>
                          <a:spcPct val="115000"/>
                        </a:lnSpc>
                        <a:spcAft>
                          <a:spcPts val="0"/>
                        </a:spcAft>
                      </a:pPr>
                      <a:r>
                        <a:rPr lang="en-US" sz="1600" b="1" dirty="0" err="1" smtClean="0">
                          <a:latin typeface="Calibri" pitchFamily="34" charset="0"/>
                          <a:ea typeface="Calibri"/>
                          <a:cs typeface="Calibri" pitchFamily="34" charset="0"/>
                        </a:rPr>
                        <a:t>Gruppi</a:t>
                      </a:r>
                      <a:endParaRPr lang="en-US" sz="1600" b="1" dirty="0" smtClean="0">
                        <a:latin typeface="Calibri" pitchFamily="34" charset="0"/>
                        <a:ea typeface="Calibri"/>
                        <a:cs typeface="Calibri" pitchFamily="34" charset="0"/>
                      </a:endParaRPr>
                    </a:p>
                    <a:p>
                      <a:pPr>
                        <a:lnSpc>
                          <a:spcPct val="115000"/>
                        </a:lnSpc>
                        <a:spcAft>
                          <a:spcPts val="0"/>
                        </a:spcAft>
                      </a:pPr>
                      <a:r>
                        <a:rPr lang="en-US" sz="1600" b="1" dirty="0" err="1" smtClean="0">
                          <a:latin typeface="Calibri" pitchFamily="34" charset="0"/>
                          <a:ea typeface="Calibri"/>
                          <a:cs typeface="Calibri" pitchFamily="34" charset="0"/>
                        </a:rPr>
                        <a:t>Creazione</a:t>
                      </a:r>
                      <a:r>
                        <a:rPr lang="en-US" sz="1600" b="1" dirty="0" smtClean="0">
                          <a:latin typeface="Calibri" pitchFamily="34" charset="0"/>
                          <a:ea typeface="Calibri"/>
                          <a:cs typeface="Calibri" pitchFamily="34" charset="0"/>
                        </a:rPr>
                        <a:t> </a:t>
                      </a:r>
                      <a:r>
                        <a:rPr lang="en-US" sz="1600" b="1" dirty="0" err="1" smtClean="0">
                          <a:latin typeface="Calibri" pitchFamily="34" charset="0"/>
                          <a:ea typeface="Calibri"/>
                          <a:cs typeface="Calibri" pitchFamily="34" charset="0"/>
                        </a:rPr>
                        <a:t>di</a:t>
                      </a:r>
                      <a:r>
                        <a:rPr lang="en-US" sz="1600" b="1" dirty="0" smtClean="0">
                          <a:latin typeface="Calibri" pitchFamily="34" charset="0"/>
                          <a:ea typeface="Calibri"/>
                          <a:cs typeface="Calibri" pitchFamily="34" charset="0"/>
                        </a:rPr>
                        <a:t> </a:t>
                      </a:r>
                      <a:r>
                        <a:rPr lang="en-US" sz="1600" b="1" dirty="0" err="1" smtClean="0">
                          <a:latin typeface="Calibri" pitchFamily="34" charset="0"/>
                          <a:ea typeface="Calibri"/>
                          <a:cs typeface="Calibri" pitchFamily="34" charset="0"/>
                        </a:rPr>
                        <a:t>reti</a:t>
                      </a:r>
                      <a:r>
                        <a:rPr lang="en-US" sz="1600" b="1" dirty="0" smtClean="0">
                          <a:latin typeface="Calibri" pitchFamily="34" charset="0"/>
                          <a:ea typeface="Calibri"/>
                          <a:cs typeface="Calibri" pitchFamily="34" charset="0"/>
                        </a:rPr>
                        <a:t> per </a:t>
                      </a:r>
                      <a:r>
                        <a:rPr lang="en-US" sz="1600" b="1" dirty="0" err="1" smtClean="0">
                          <a:latin typeface="Calibri" pitchFamily="34" charset="0"/>
                          <a:ea typeface="Calibri"/>
                          <a:cs typeface="Calibri" pitchFamily="34" charset="0"/>
                        </a:rPr>
                        <a:t>progetti</a:t>
                      </a:r>
                      <a:r>
                        <a:rPr lang="en-US" sz="1600" b="1" dirty="0" smtClean="0">
                          <a:latin typeface="Calibri" pitchFamily="34" charset="0"/>
                          <a:ea typeface="Calibri"/>
                          <a:cs typeface="Calibri" pitchFamily="34" charset="0"/>
                        </a:rPr>
                        <a:t> </a:t>
                      </a:r>
                      <a:r>
                        <a:rPr lang="en-US" sz="1600" b="1" dirty="0" smtClean="0">
                          <a:effectLst>
                            <a:outerShdw blurRad="38100" dist="38100" dir="2700000" algn="tl">
                              <a:srgbClr val="000000">
                                <a:alpha val="43137"/>
                              </a:srgbClr>
                            </a:outerShdw>
                          </a:effectLst>
                          <a:latin typeface="Calibri" pitchFamily="34" charset="0"/>
                          <a:ea typeface="Calibri"/>
                          <a:cs typeface="Calibri" pitchFamily="34" charset="0"/>
                        </a:rPr>
                        <a:t>Erasmus+</a:t>
                      </a:r>
                    </a:p>
                    <a:p>
                      <a:pPr>
                        <a:lnSpc>
                          <a:spcPct val="115000"/>
                        </a:lnSpc>
                        <a:spcAft>
                          <a:spcPts val="0"/>
                        </a:spcAft>
                      </a:pPr>
                      <a:endParaRPr lang="en-US" sz="1600" b="1" dirty="0" smtClean="0">
                        <a:effectLst>
                          <a:outerShdw blurRad="38100" dist="38100" dir="2700000" algn="tl">
                            <a:srgbClr val="000000">
                              <a:alpha val="43137"/>
                            </a:srgbClr>
                          </a:outerShdw>
                        </a:effectLst>
                        <a:latin typeface="Calibri" pitchFamily="34" charset="0"/>
                        <a:ea typeface="Calibri"/>
                        <a:cs typeface="Calibri" pitchFamily="34" charset="0"/>
                      </a:endParaRPr>
                    </a:p>
                    <a:p>
                      <a:pPr>
                        <a:lnSpc>
                          <a:spcPct val="115000"/>
                        </a:lnSpc>
                        <a:spcAft>
                          <a:spcPts val="0"/>
                        </a:spcAft>
                      </a:pPr>
                      <a:endParaRPr lang="it-IT" sz="1600" dirty="0">
                        <a:effectLst>
                          <a:outerShdw blurRad="38100" dist="38100" dir="2700000" algn="tl">
                            <a:srgbClr val="000000">
                              <a:alpha val="43137"/>
                            </a:srgbClr>
                          </a:outerShdw>
                        </a:effectLst>
                        <a:latin typeface="Calibri" pitchFamily="34" charset="0"/>
                        <a:ea typeface="Calibri"/>
                        <a:cs typeface="Calibri" pitchFamily="34" charset="0"/>
                      </a:endParaRP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776882">
                <a:tc>
                  <a:txBody>
                    <a:bodyPr/>
                    <a:lstStyle/>
                    <a:p>
                      <a:pPr algn="ctr">
                        <a:lnSpc>
                          <a:spcPct val="115000"/>
                        </a:lnSpc>
                        <a:spcAft>
                          <a:spcPts val="0"/>
                        </a:spcAft>
                      </a:pPr>
                      <a:r>
                        <a:rPr lang="it-IT" sz="1600" b="1" dirty="0">
                          <a:latin typeface="Calibri" pitchFamily="34" charset="0"/>
                          <a:ea typeface="Calibri"/>
                          <a:cs typeface="Calibri" pitchFamily="34" charset="0"/>
                        </a:rPr>
                        <a:t>Studenti</a:t>
                      </a:r>
                      <a:endParaRPr lang="it-IT" sz="1600" dirty="0">
                        <a:latin typeface="Calibri" pitchFamily="34" charset="0"/>
                        <a:ea typeface="Calibri"/>
                        <a:cs typeface="Calibri" pitchFamily="34" charset="0"/>
                      </a:endParaRPr>
                    </a:p>
                    <a:p>
                      <a:pPr algn="ctr">
                        <a:lnSpc>
                          <a:spcPct val="115000"/>
                        </a:lnSpc>
                        <a:spcAft>
                          <a:spcPts val="0"/>
                        </a:spcAft>
                      </a:pPr>
                      <a:r>
                        <a:rPr lang="it-IT" sz="1600" b="1" dirty="0">
                          <a:latin typeface="Calibri" pitchFamily="34" charset="0"/>
                          <a:ea typeface="Calibri"/>
                          <a:cs typeface="Calibri" pitchFamily="34" charset="0"/>
                        </a:rPr>
                        <a:t>Sviluppo di competenze</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#Azione14: Un </a:t>
                      </a:r>
                      <a:r>
                        <a:rPr lang="it-IT" sz="1600" b="1" dirty="0" err="1">
                          <a:latin typeface="Calibri" pitchFamily="34" charset="0"/>
                          <a:ea typeface="Calibri"/>
                          <a:cs typeface="Calibri" pitchFamily="34" charset="0"/>
                        </a:rPr>
                        <a:t>Framework</a:t>
                      </a:r>
                      <a:r>
                        <a:rPr lang="it-IT" sz="1600" b="1" dirty="0">
                          <a:latin typeface="Calibri" pitchFamily="34" charset="0"/>
                          <a:ea typeface="Calibri"/>
                          <a:cs typeface="Calibri" pitchFamily="34" charset="0"/>
                        </a:rPr>
                        <a:t> comune per le competenze digitali degli studenti</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#15 - Scenari innovativi per lo sviluppo di competenze digitali applicate</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#16 - Una </a:t>
                      </a:r>
                      <a:r>
                        <a:rPr lang="it-IT" sz="1600" b="1" dirty="0" err="1">
                          <a:latin typeface="Calibri" pitchFamily="34" charset="0"/>
                          <a:ea typeface="Calibri"/>
                          <a:cs typeface="Calibri" pitchFamily="34" charset="0"/>
                        </a:rPr>
                        <a:t>research</a:t>
                      </a:r>
                      <a:r>
                        <a:rPr lang="it-IT" sz="1600" b="1" dirty="0">
                          <a:latin typeface="Calibri" pitchFamily="34" charset="0"/>
                          <a:ea typeface="Calibri"/>
                          <a:cs typeface="Calibri" pitchFamily="34" charset="0"/>
                        </a:rPr>
                        <a:t> </a:t>
                      </a:r>
                      <a:r>
                        <a:rPr lang="it-IT" sz="1600" b="1" dirty="0" err="1">
                          <a:latin typeface="Calibri" pitchFamily="34" charset="0"/>
                          <a:ea typeface="Calibri"/>
                          <a:cs typeface="Calibri" pitchFamily="34" charset="0"/>
                        </a:rPr>
                        <a:t>unit</a:t>
                      </a:r>
                      <a:r>
                        <a:rPr lang="it-IT" sz="1600" b="1" dirty="0">
                          <a:latin typeface="Calibri" pitchFamily="34" charset="0"/>
                          <a:ea typeface="Calibri"/>
                          <a:cs typeface="Calibri" pitchFamily="34" charset="0"/>
                        </a:rPr>
                        <a:t> per le Competenze del 21mo secolo</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“un’idea di competenze allineata al ventunesimo secolo: fatta di nuove alfabetizzazioni, ma anche e soprattutto di competenze trasversali e di attitudini da sviluppare” (…)</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“gli studenti devono essere utenti consapevoli di ambienti e strumenti digitali, ma anche produttori, creatori, progettisti.”</a:t>
                      </a:r>
                      <a:endParaRPr lang="it-IT" sz="16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“pag. 29 del PNSD</a:t>
                      </a:r>
                      <a:endParaRPr lang="it-IT" sz="1600" dirty="0">
                        <a:latin typeface="Calibri" pitchFamily="34" charset="0"/>
                        <a:ea typeface="Calibri"/>
                        <a:cs typeface="Calibri" pitchFamily="34" charset="0"/>
                      </a:endParaRP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endParaRPr lang="it-IT" sz="1100" dirty="0">
                        <a:latin typeface="Calibri" pitchFamily="34" charset="0"/>
                        <a:ea typeface="Calibri"/>
                        <a:cs typeface="Calibri" pitchFamily="34" charset="0"/>
                      </a:endParaRPr>
                    </a:p>
                    <a:p>
                      <a:pPr>
                        <a:lnSpc>
                          <a:spcPct val="115000"/>
                        </a:lnSpc>
                        <a:spcAft>
                          <a:spcPts val="0"/>
                        </a:spcAft>
                      </a:pPr>
                      <a:r>
                        <a:rPr lang="it-IT" sz="1600" b="1" dirty="0">
                          <a:latin typeface="Calibri" pitchFamily="34" charset="0"/>
                          <a:ea typeface="Calibri"/>
                          <a:cs typeface="Calibri" pitchFamily="34" charset="0"/>
                        </a:rPr>
                        <a:t>Progetti </a:t>
                      </a:r>
                      <a:r>
                        <a:rPr lang="it-IT" sz="1600" b="1" dirty="0" err="1">
                          <a:latin typeface="Calibri" pitchFamily="34" charset="0"/>
                          <a:ea typeface="Calibri"/>
                          <a:cs typeface="Calibri" pitchFamily="34" charset="0"/>
                        </a:rPr>
                        <a:t>eTwinning</a:t>
                      </a:r>
                      <a:endParaRPr lang="it-IT" sz="1600" dirty="0">
                        <a:latin typeface="Calibri" pitchFamily="34" charset="0"/>
                        <a:ea typeface="Calibri"/>
                        <a:cs typeface="Calibri" pitchFamily="34" charset="0"/>
                      </a:endParaRPr>
                    </a:p>
                    <a:p>
                      <a:pPr>
                        <a:lnSpc>
                          <a:spcPct val="115000"/>
                        </a:lnSpc>
                        <a:spcAft>
                          <a:spcPts val="0"/>
                        </a:spcAft>
                      </a:pPr>
                      <a:r>
                        <a:rPr lang="it-IT" sz="1600" b="0" dirty="0">
                          <a:latin typeface="Calibri" pitchFamily="34" charset="0"/>
                          <a:ea typeface="Calibri"/>
                          <a:cs typeface="Calibri" pitchFamily="34" charset="0"/>
                        </a:rPr>
                        <a:t>I progetti </a:t>
                      </a:r>
                      <a:r>
                        <a:rPr lang="it-IT" sz="1600" b="0" dirty="0" err="1">
                          <a:latin typeface="Calibri" pitchFamily="34" charset="0"/>
                          <a:ea typeface="Calibri"/>
                          <a:cs typeface="Calibri" pitchFamily="34" charset="0"/>
                        </a:rPr>
                        <a:t>eTwinning</a:t>
                      </a:r>
                      <a:r>
                        <a:rPr lang="it-IT" sz="1600" b="0" dirty="0">
                          <a:latin typeface="Calibri" pitchFamily="34" charset="0"/>
                          <a:ea typeface="Calibri"/>
                          <a:cs typeface="Calibri" pitchFamily="34" charset="0"/>
                        </a:rPr>
                        <a:t> ( ...) palestre di innovazione sui temi più avanzati del digitale a scuola (su temi quali spazi, scenari didattici, inclusione, collaborazione, cultura scientifica) i cui modelli e la loro messa a sistema sono utili per una diffusione più ampia delle pratiche</a:t>
                      </a:r>
                      <a:r>
                        <a:rPr lang="it-IT" sz="1600" b="0" dirty="0" smtClean="0">
                          <a:latin typeface="Calibri" pitchFamily="34" charset="0"/>
                          <a:ea typeface="Calibri"/>
                          <a:cs typeface="Calibri" pitchFamily="34" charset="0"/>
                        </a:rPr>
                        <a:t>.</a:t>
                      </a:r>
                    </a:p>
                    <a:p>
                      <a:r>
                        <a:rPr lang="it-IT" sz="1400" b="1" i="0" u="sng" strike="noStrike" cap="none" dirty="0" smtClean="0">
                          <a:solidFill>
                            <a:schemeClr val="tx1"/>
                          </a:solidFill>
                          <a:latin typeface="+mn-lt"/>
                          <a:ea typeface="+mn-ea"/>
                          <a:cs typeface="+mn-cs"/>
                          <a:sym typeface="Arial"/>
                        </a:rPr>
                        <a:t>Rinnovato approccio nei confronti della conoscenza</a:t>
                      </a:r>
                      <a:r>
                        <a:rPr lang="it-IT" sz="1400" b="0" i="0" u="none" strike="noStrike" cap="none" dirty="0" smtClean="0">
                          <a:solidFill>
                            <a:schemeClr val="tx1"/>
                          </a:solidFill>
                          <a:latin typeface="+mn-lt"/>
                          <a:ea typeface="+mn-ea"/>
                          <a:cs typeface="+mn-cs"/>
                          <a:sym typeface="Arial"/>
                        </a:rPr>
                        <a:t>: </a:t>
                      </a:r>
                      <a:r>
                        <a:rPr lang="it-IT" sz="1400" b="1" i="0" u="sng" strike="noStrike" cap="none" dirty="0" smtClean="0">
                          <a:solidFill>
                            <a:schemeClr val="tx1"/>
                          </a:solidFill>
                          <a:latin typeface="+mn-lt"/>
                          <a:ea typeface="+mn-ea"/>
                          <a:cs typeface="+mn-cs"/>
                          <a:sym typeface="Arial"/>
                        </a:rPr>
                        <a:t>si apprende per necessità, per</a:t>
                      </a:r>
                      <a:r>
                        <a:rPr lang="it-IT" sz="1400" b="0" i="0" u="none" strike="noStrike" cap="none" baseline="0" dirty="0" smtClean="0">
                          <a:solidFill>
                            <a:schemeClr val="tx1"/>
                          </a:solidFill>
                          <a:latin typeface="+mn-lt"/>
                          <a:ea typeface="+mn-ea"/>
                          <a:cs typeface="+mn-cs"/>
                          <a:sym typeface="Arial"/>
                        </a:rPr>
                        <a:t> </a:t>
                      </a:r>
                      <a:r>
                        <a:rPr lang="it-IT" sz="1400" b="1" i="0" u="sng" strike="noStrike" cap="none" dirty="0" smtClean="0">
                          <a:solidFill>
                            <a:schemeClr val="tx1"/>
                          </a:solidFill>
                          <a:latin typeface="+mn-lt"/>
                          <a:ea typeface="+mn-ea"/>
                          <a:cs typeface="+mn-cs"/>
                          <a:sym typeface="Arial"/>
                        </a:rPr>
                        <a:t>affrontare casi, per impostare e condurre progetti o, più in generale, per risolvere problemi</a:t>
                      </a:r>
                      <a:r>
                        <a:rPr lang="it-IT" sz="1400" b="0" i="0" u="none" strike="noStrike" cap="none" dirty="0" smtClean="0">
                          <a:solidFill>
                            <a:schemeClr val="tx1"/>
                          </a:solidFill>
                          <a:latin typeface="+mn-lt"/>
                          <a:ea typeface="+mn-ea"/>
                          <a:cs typeface="+mn-cs"/>
                          <a:sym typeface="Arial"/>
                        </a:rPr>
                        <a:t>.</a:t>
                      </a:r>
                    </a:p>
                    <a:p>
                      <a:r>
                        <a:rPr lang="it-IT" sz="1600" b="0" dirty="0" smtClean="0">
                          <a:latin typeface="Calibri" pitchFamily="34" charset="0"/>
                          <a:ea typeface="Calibri"/>
                          <a:cs typeface="Calibri" pitchFamily="34" charset="0"/>
                        </a:rPr>
                        <a:t>Forme di apprendimento autentico che producono </a:t>
                      </a:r>
                      <a:r>
                        <a:rPr lang="it-IT" sz="1600" b="1" dirty="0" smtClean="0">
                          <a:latin typeface="Calibri" pitchFamily="34" charset="0"/>
                          <a:ea typeface="Calibri"/>
                          <a:cs typeface="Calibri" pitchFamily="34" charset="0"/>
                        </a:rPr>
                        <a:t>transfer</a:t>
                      </a:r>
                      <a:r>
                        <a:rPr lang="it-IT" sz="1600" b="0" dirty="0" smtClean="0">
                          <a:latin typeface="Calibri" pitchFamily="34" charset="0"/>
                          <a:ea typeface="Calibri"/>
                          <a:cs typeface="Calibri" pitchFamily="34" charset="0"/>
                        </a:rPr>
                        <a:t> e non conoscenza </a:t>
                      </a:r>
                      <a:r>
                        <a:rPr lang="it-IT" sz="1600" b="1" dirty="0" smtClean="0">
                          <a:latin typeface="Calibri" pitchFamily="34" charset="0"/>
                          <a:ea typeface="Calibri"/>
                          <a:cs typeface="Calibri" pitchFamily="34" charset="0"/>
                        </a:rPr>
                        <a:t>inerte</a:t>
                      </a:r>
                      <a:r>
                        <a:rPr lang="it-IT" sz="1600" b="0" dirty="0" smtClean="0">
                          <a:latin typeface="Calibri" pitchFamily="34" charset="0"/>
                          <a:ea typeface="Calibri"/>
                          <a:cs typeface="Calibri" pitchFamily="34" charset="0"/>
                        </a:rPr>
                        <a:t>.</a:t>
                      </a:r>
                    </a:p>
                    <a:p>
                      <a:pPr>
                        <a:lnSpc>
                          <a:spcPct val="115000"/>
                        </a:lnSpc>
                        <a:spcAft>
                          <a:spcPts val="0"/>
                        </a:spcAft>
                      </a:pPr>
                      <a:endParaRPr lang="it-IT" sz="1600" b="1" dirty="0" smtClean="0">
                        <a:latin typeface="Calibri" pitchFamily="34" charset="0"/>
                        <a:ea typeface="Calibri"/>
                        <a:cs typeface="Calibri" pitchFamily="34" charset="0"/>
                      </a:endParaRPr>
                    </a:p>
                    <a:p>
                      <a:pPr>
                        <a:lnSpc>
                          <a:spcPct val="115000"/>
                        </a:lnSpc>
                        <a:spcAft>
                          <a:spcPts val="0"/>
                        </a:spcAft>
                      </a:pPr>
                      <a:r>
                        <a:rPr lang="it-IT" sz="1600" b="1" dirty="0" smtClean="0">
                          <a:latin typeface="Calibri" pitchFamily="34" charset="0"/>
                          <a:ea typeface="Calibri"/>
                          <a:cs typeface="Calibri" pitchFamily="34" charset="0"/>
                        </a:rPr>
                        <a:t>Esperienze di alternanza scuola-lavoro nell’ambito di progetti </a:t>
                      </a:r>
                      <a:r>
                        <a:rPr lang="it-IT" sz="1600" b="1" dirty="0" err="1" smtClean="0">
                          <a:effectLst>
                            <a:outerShdw blurRad="38100" dist="38100" dir="2700000" algn="tl">
                              <a:srgbClr val="000000">
                                <a:alpha val="43137"/>
                              </a:srgbClr>
                            </a:outerShdw>
                          </a:effectLst>
                          <a:latin typeface="Calibri" pitchFamily="34" charset="0"/>
                          <a:ea typeface="Calibri"/>
                          <a:cs typeface="Calibri" pitchFamily="34" charset="0"/>
                        </a:rPr>
                        <a:t>Erasmus+</a:t>
                      </a:r>
                      <a:endParaRPr lang="it-IT" sz="1600" dirty="0">
                        <a:effectLst>
                          <a:outerShdw blurRad="38100" dist="38100" dir="2700000" algn="tl">
                            <a:srgbClr val="000000">
                              <a:alpha val="43137"/>
                            </a:srgbClr>
                          </a:outerShdw>
                        </a:effectLst>
                        <a:latin typeface="Calibri" pitchFamily="34" charset="0"/>
                        <a:ea typeface="Calibri"/>
                        <a:cs typeface="Calibri" pitchFamily="34" charset="0"/>
                      </a:endParaRPr>
                    </a:p>
                  </a:txBody>
                  <a:tcPr marL="52614" marR="526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pic>
        <p:nvPicPr>
          <p:cNvPr id="1026" name="Picture 2" descr="C:\Users\Perlina\Desktop\USR Calabria\Logo_USR.png"/>
          <p:cNvPicPr>
            <a:picLocks noChangeAspect="1" noChangeArrowheads="1"/>
          </p:cNvPicPr>
          <p:nvPr/>
        </p:nvPicPr>
        <p:blipFill>
          <a:blip r:embed="rId4"/>
          <a:srcRect/>
          <a:stretch>
            <a:fillRect/>
          </a:stretch>
        </p:blipFill>
        <p:spPr bwMode="auto">
          <a:xfrm>
            <a:off x="5591944" y="0"/>
            <a:ext cx="962025" cy="1143000"/>
          </a:xfrm>
          <a:prstGeom prst="rect">
            <a:avLst/>
          </a:prstGeom>
          <a:noFill/>
        </p:spPr>
      </p:pic>
      <p:sp>
        <p:nvSpPr>
          <p:cNvPr id="4" name="Rettangolo 3"/>
          <p:cNvSpPr/>
          <p:nvPr/>
        </p:nvSpPr>
        <p:spPr>
          <a:xfrm>
            <a:off x="1271464" y="1412776"/>
            <a:ext cx="10225136" cy="1508105"/>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600" b="1" dirty="0" smtClean="0"/>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p:txBody>
      </p:sp>
      <p:pic>
        <p:nvPicPr>
          <p:cNvPr id="5" name="Immagine 4" descr="certificato learning ev. PNSD.png"/>
          <p:cNvPicPr>
            <a:picLocks noChangeAspect="1"/>
          </p:cNvPicPr>
          <p:nvPr/>
        </p:nvPicPr>
        <p:blipFill>
          <a:blip r:embed="rId5"/>
          <a:stretch>
            <a:fillRect/>
          </a:stretch>
        </p:blipFill>
        <p:spPr>
          <a:xfrm>
            <a:off x="0" y="1673"/>
            <a:ext cx="12192000" cy="6854653"/>
          </a:xfrm>
          <a:prstGeom prst="rect">
            <a:avLst/>
          </a:prstGeom>
        </p:spPr>
      </p:pic>
      <p:sp>
        <p:nvSpPr>
          <p:cNvPr id="6" name="Rettangolo 5"/>
          <p:cNvSpPr/>
          <p:nvPr/>
        </p:nvSpPr>
        <p:spPr>
          <a:xfrm>
            <a:off x="5519936" y="3284984"/>
            <a:ext cx="1008112" cy="410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2" name="Segnaposto piè di pagina 1"/>
          <p:cNvSpPr>
            <a:spLocks noGrp="1"/>
          </p:cNvSpPr>
          <p:nvPr>
            <p:ph type="ftr" idx="11"/>
          </p:nvPr>
        </p:nvSpPr>
        <p:spPr/>
        <p:txBody>
          <a:bodyPr/>
          <a:lstStyle/>
          <a:p>
            <a:r>
              <a:rPr lang="it-IT" dirty="0" smtClean="0"/>
              <a:t>                        USR CALABRIA</a:t>
            </a:r>
            <a:endParaRPr lang="it-IT" dirty="0"/>
          </a:p>
        </p:txBody>
      </p:sp>
      <p:pic>
        <p:nvPicPr>
          <p:cNvPr id="1026" name="Picture 2" descr="C:\Users\Perlina\Desktop\USR Calabria\Logo_USR.png"/>
          <p:cNvPicPr>
            <a:picLocks noChangeAspect="1" noChangeArrowheads="1"/>
          </p:cNvPicPr>
          <p:nvPr/>
        </p:nvPicPr>
        <p:blipFill>
          <a:blip r:embed="rId4"/>
          <a:srcRect/>
          <a:stretch>
            <a:fillRect/>
          </a:stretch>
        </p:blipFill>
        <p:spPr bwMode="auto">
          <a:xfrm>
            <a:off x="5591944" y="0"/>
            <a:ext cx="962025" cy="1143000"/>
          </a:xfrm>
          <a:prstGeom prst="rect">
            <a:avLst/>
          </a:prstGeom>
          <a:noFill/>
        </p:spPr>
      </p:pic>
      <p:sp>
        <p:nvSpPr>
          <p:cNvPr id="4" name="Rettangolo 3"/>
          <p:cNvSpPr/>
          <p:nvPr/>
        </p:nvSpPr>
        <p:spPr>
          <a:xfrm>
            <a:off x="1271464" y="1412776"/>
            <a:ext cx="10225136" cy="1785104"/>
          </a:xfrm>
          <a:prstGeom prst="rect">
            <a:avLst/>
          </a:prstGeom>
        </p:spPr>
        <p:txBody>
          <a:bodyPr wrap="square">
            <a:spAutoFit/>
          </a:bodyPr>
          <a:lstStyle/>
          <a:p>
            <a:pPr algn="ctr" defTabSz="694944">
              <a:defRPr sz="2812" cap="all" spc="152">
                <a:latin typeface="Futura"/>
                <a:ea typeface="Futura"/>
                <a:cs typeface="Futura"/>
                <a:sym typeface="Futura"/>
              </a:defRPr>
            </a:pPr>
            <a:endParaRPr lang="it-IT" sz="1800" dirty="0" smtClean="0">
              <a:latin typeface="Calibri" pitchFamily="34" charset="0"/>
              <a:cs typeface="Calibri" pitchFamily="34" charset="0"/>
            </a:endParaRPr>
          </a:p>
          <a:p>
            <a:pPr algn="ctr" defTabSz="694944">
              <a:defRPr sz="2812" cap="all" spc="152">
                <a:latin typeface="Futura"/>
                <a:ea typeface="Futura"/>
                <a:cs typeface="Futura"/>
                <a:sym typeface="Futura"/>
              </a:defRPr>
            </a:pPr>
            <a:endParaRPr lang="it-IT" sz="1600" b="1" dirty="0" smtClean="0"/>
          </a:p>
          <a:p>
            <a:pPr algn="ctr" defTabSz="694944">
              <a:defRPr sz="2812" cap="all" spc="152">
                <a:latin typeface="Futura"/>
                <a:ea typeface="Futura"/>
                <a:cs typeface="Futura"/>
                <a:sym typeface="Futura"/>
              </a:defRPr>
            </a:pPr>
            <a:endParaRPr lang="it-IT" sz="1600"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a:p>
            <a:pPr algn="ctr" defTabSz="694944">
              <a:defRPr sz="2812" cap="all" spc="152">
                <a:latin typeface="Futura"/>
                <a:ea typeface="Futura"/>
                <a:cs typeface="Futura"/>
                <a:sym typeface="Futura"/>
              </a:defRPr>
            </a:pPr>
            <a:endParaRPr lang="it-IT" sz="1200" b="1" dirty="0" smtClean="0"/>
          </a:p>
        </p:txBody>
      </p:sp>
      <p:pic>
        <p:nvPicPr>
          <p:cNvPr id="5" name="Immagine 4" descr="attestato CLIL.png"/>
          <p:cNvPicPr>
            <a:picLocks noChangeAspect="1"/>
          </p:cNvPicPr>
          <p:nvPr/>
        </p:nvPicPr>
        <p:blipFill>
          <a:blip r:embed="rId5"/>
          <a:stretch>
            <a:fillRect/>
          </a:stretch>
        </p:blipFill>
        <p:spPr>
          <a:xfrm>
            <a:off x="0" y="1673"/>
            <a:ext cx="12192000" cy="6854653"/>
          </a:xfrm>
          <a:prstGeom prst="rect">
            <a:avLst/>
          </a:prstGeom>
        </p:spPr>
      </p:pic>
      <p:sp>
        <p:nvSpPr>
          <p:cNvPr id="6" name="Rettangolo 5"/>
          <p:cNvSpPr/>
          <p:nvPr/>
        </p:nvSpPr>
        <p:spPr>
          <a:xfrm>
            <a:off x="4511824" y="2708920"/>
            <a:ext cx="28083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3553</Words>
  <Application>Microsoft Office PowerPoint</Application>
  <PresentationFormat>Personalizzato</PresentationFormat>
  <Paragraphs>391</Paragraphs>
  <Slides>27</Slides>
  <Notes>21</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27</vt:i4>
      </vt:variant>
    </vt:vector>
  </HeadingPairs>
  <TitlesOfParts>
    <vt:vector size="29" baseType="lpstr">
      <vt:lpstr>Tema di Office</vt:lpstr>
      <vt:lpstr>Acrobat Document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Perlina</dc:creator>
  <cp:lastModifiedBy>Perlina</cp:lastModifiedBy>
  <cp:revision>127</cp:revision>
  <dcterms:modified xsi:type="dcterms:W3CDTF">2016-09-06T14:47:18Z</dcterms:modified>
</cp:coreProperties>
</file>